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</p:sldMasterIdLst>
  <p:notesMasterIdLst>
    <p:notesMasterId r:id="rId5"/>
  </p:notesMasterIdLst>
  <p:sldIdLst>
    <p:sldId id="7602" r:id="rId4"/>
    <p:sldId id="7603" r:id="rId6"/>
    <p:sldId id="7620" r:id="rId7"/>
    <p:sldId id="7567" r:id="rId8"/>
    <p:sldId id="7739" r:id="rId9"/>
    <p:sldId id="7740" r:id="rId10"/>
    <p:sldId id="7738" r:id="rId11"/>
    <p:sldId id="7617" r:id="rId12"/>
    <p:sldId id="7655" r:id="rId13"/>
    <p:sldId id="7736" r:id="rId14"/>
    <p:sldId id="7737" r:id="rId15"/>
    <p:sldId id="7654" r:id="rId16"/>
    <p:sldId id="7625" r:id="rId17"/>
    <p:sldId id="7685" r:id="rId18"/>
    <p:sldId id="7661" r:id="rId19"/>
    <p:sldId id="7662" r:id="rId20"/>
    <p:sldId id="7663" r:id="rId21"/>
    <p:sldId id="7742" r:id="rId22"/>
    <p:sldId id="7743" r:id="rId23"/>
    <p:sldId id="7701" r:id="rId24"/>
    <p:sldId id="7674" r:id="rId25"/>
    <p:sldId id="7741" r:id="rId26"/>
    <p:sldId id="7659" r:id="rId27"/>
    <p:sldId id="7664" r:id="rId28"/>
    <p:sldId id="7626" r:id="rId29"/>
    <p:sldId id="7569" r:id="rId30"/>
    <p:sldId id="7577" r:id="rId31"/>
    <p:sldId id="7715" r:id="rId32"/>
    <p:sldId id="7714" r:id="rId33"/>
    <p:sldId id="7716" r:id="rId34"/>
    <p:sldId id="7657" r:id="rId35"/>
    <p:sldId id="7588" r:id="rId36"/>
    <p:sldId id="7717" r:id="rId37"/>
    <p:sldId id="7718" r:id="rId38"/>
    <p:sldId id="7719" r:id="rId39"/>
    <p:sldId id="7721" r:id="rId40"/>
    <p:sldId id="7722" r:id="rId41"/>
    <p:sldId id="7723" r:id="rId42"/>
    <p:sldId id="7729" r:id="rId43"/>
    <p:sldId id="7730" r:id="rId44"/>
    <p:sldId id="7724" r:id="rId45"/>
    <p:sldId id="7725" r:id="rId46"/>
    <p:sldId id="7727" r:id="rId47"/>
    <p:sldId id="7728" r:id="rId48"/>
    <p:sldId id="7726" r:id="rId49"/>
    <p:sldId id="7731" r:id="rId50"/>
    <p:sldId id="7732" r:id="rId51"/>
    <p:sldId id="7733" r:id="rId52"/>
    <p:sldId id="7734" r:id="rId53"/>
    <p:sldId id="7735" r:id="rId54"/>
    <p:sldId id="7629" r:id="rId55"/>
  </p:sldIdLst>
  <p:sldSz cx="12188825" cy="6858000"/>
  <p:notesSz cx="6858000" cy="9144000"/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B4FE"/>
    <a:srgbClr val="F9C5B8"/>
    <a:srgbClr val="FFFFFF"/>
    <a:srgbClr val="C3E2D2"/>
    <a:srgbClr val="FFF6EF"/>
    <a:srgbClr val="E6E6E6"/>
    <a:srgbClr val="EFDBDA"/>
    <a:srgbClr val="C7827B"/>
    <a:srgbClr val="E8C4BA"/>
    <a:srgbClr val="FA93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6347" autoAdjust="0"/>
  </p:normalViewPr>
  <p:slideViewPr>
    <p:cSldViewPr snapToGrid="0" showGuides="1">
      <p:cViewPr>
        <p:scale>
          <a:sx n="96" d="100"/>
          <a:sy n="96" d="100"/>
        </p:scale>
        <p:origin x="-1236" y="-696"/>
      </p:cViewPr>
      <p:guideLst>
        <p:guide orient="horz" pos="2206"/>
        <p:guide pos="38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9" Type="http://schemas.openxmlformats.org/officeDocument/2006/relationships/tags" Target="tags/tag30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8C3C3-31A8-453D-A20D-411C6C37285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98766-6A9C-4F2F-8D78-A8B7F422C2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>
                <a:solidFill>
                  <a:prstClr val="black"/>
                </a:solidFill>
              </a:rPr>
              <a:t>深圳市鹏教科技有限公司</a:t>
            </a: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291548" y="278296"/>
            <a:ext cx="11582400" cy="6361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1167872" y="6492033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>
                <a:solidFill>
                  <a:prstClr val="black"/>
                </a:solidFill>
              </a:rPr>
              <a:t>深圳市鹏教科技有限公司</a:t>
            </a: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.xml"/><Relationship Id="rId1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tags" Target="../tags/tag19.xml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image" Target="../media/image32.png"/><Relationship Id="rId1" Type="http://schemas.openxmlformats.org/officeDocument/2006/relationships/tags" Target="../tags/tag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1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32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1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1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1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2" Type="http://schemas.openxmlformats.org/officeDocument/2006/relationships/notesSlide" Target="../notesSlides/notesSlide51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9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82" name="文本框 81"/>
          <p:cNvSpPr txBox="1"/>
          <p:nvPr/>
        </p:nvSpPr>
        <p:spPr>
          <a:xfrm>
            <a:off x="240631" y="1747084"/>
            <a:ext cx="11707562" cy="11079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altLang="en-US" sz="6600" b="1" spc="267" dirty="0">
                <a:solidFill>
                  <a:srgbClr val="002060"/>
                </a:solidFill>
                <a:latin typeface="华文宋体" panose="02010600040101010101" pitchFamily="2" charset="-122"/>
                <a:ea typeface="华文宋体" panose="02010600040101010101" pitchFamily="2" charset="-122"/>
                <a:cs typeface="+mn-ea"/>
                <a:sym typeface="+mn-lt"/>
              </a:rPr>
              <a:t>采购</a:t>
            </a:r>
            <a:r>
              <a:rPr lang="zh-CN" altLang="en-US" sz="6600" b="1" spc="267" dirty="0" smtClean="0">
                <a:solidFill>
                  <a:srgbClr val="002060"/>
                </a:solidFill>
                <a:latin typeface="华文宋体" panose="02010600040101010101" pitchFamily="2" charset="-122"/>
                <a:ea typeface="华文宋体" panose="02010600040101010101" pitchFamily="2" charset="-122"/>
                <a:cs typeface="+mn-ea"/>
                <a:sym typeface="+mn-lt"/>
              </a:rPr>
              <a:t>管理及在线招投标系统</a:t>
            </a:r>
            <a:endParaRPr lang="zh-CN" altLang="en-US" sz="6600" b="1" spc="267" dirty="0">
              <a:solidFill>
                <a:srgbClr val="002060"/>
              </a:solidFill>
              <a:latin typeface="华文宋体" panose="02010600040101010101" pitchFamily="2" charset="-122"/>
              <a:ea typeface="华文宋体" panose="02010600040101010101" pitchFamily="2" charset="-122"/>
              <a:cs typeface="+mn-ea"/>
              <a:sym typeface="+mn-lt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4269237" y="4907101"/>
            <a:ext cx="25810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3765">
              <a:defRPr/>
            </a:pPr>
            <a:r>
              <a:rPr lang="zh-CN" altLang="en-US" sz="1400" spc="267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深圳市</a:t>
            </a:r>
            <a:r>
              <a:rPr lang="zh-CN" altLang="en-US" sz="1400" spc="267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鹏教科技有限公司</a:t>
            </a:r>
            <a:endParaRPr lang="zh-CN" altLang="en-US" sz="1400" spc="267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4029476" y="3606198"/>
            <a:ext cx="5748353" cy="58356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r" defTabSz="913765">
              <a:defRPr/>
            </a:pPr>
            <a:r>
              <a:rPr lang="en-US" altLang="zh-CN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———</a:t>
            </a:r>
            <a:r>
              <a:rPr lang="zh-CN" alt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供应商</a:t>
            </a:r>
            <a:r>
              <a:rPr lang="zh-CN" altLang="en-US" sz="32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操作手册</a:t>
            </a:r>
            <a:endParaRPr lang="zh-CN" altLang="en-US" sz="3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7607769" y="4879190"/>
            <a:ext cx="266489" cy="266489"/>
            <a:chOff x="9352883" y="5335471"/>
            <a:chExt cx="456228" cy="456228"/>
          </a:xfrm>
          <a:effectLst/>
        </p:grpSpPr>
        <p:sp>
          <p:nvSpPr>
            <p:cNvPr id="106" name="矩形: 圆角 3"/>
            <p:cNvSpPr/>
            <p:nvPr/>
          </p:nvSpPr>
          <p:spPr>
            <a:xfrm>
              <a:off x="9352883" y="5335471"/>
              <a:ext cx="456228" cy="456228"/>
            </a:xfrm>
            <a:prstGeom prst="roundRect">
              <a:avLst/>
            </a:prstGeom>
            <a:solidFill>
              <a:srgbClr val="C3E2D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 dirty="0">
                <a:cs typeface="+mn-ea"/>
                <a:sym typeface="+mn-lt"/>
              </a:endParaRPr>
            </a:p>
          </p:txBody>
        </p:sp>
        <p:sp>
          <p:nvSpPr>
            <p:cNvPr id="107" name="椭圆 4"/>
            <p:cNvSpPr/>
            <p:nvPr/>
          </p:nvSpPr>
          <p:spPr>
            <a:xfrm>
              <a:off x="9457674" y="5440262"/>
              <a:ext cx="246647" cy="246646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0">
                <a:cs typeface="+mn-ea"/>
                <a:sym typeface="+mn-lt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8013065" y="4902200"/>
            <a:ext cx="2026920" cy="3124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dist" defTabSz="913765">
              <a:defRPr/>
            </a:pPr>
            <a:r>
              <a:rPr lang="zh-CN" altLang="en-US" sz="1400" spc="267" dirty="0">
                <a:solidFill>
                  <a:srgbClr val="373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日期</a:t>
            </a:r>
            <a:r>
              <a:rPr lang="en-US" altLang="zh-CN" sz="1400" spc="267" dirty="0">
                <a:solidFill>
                  <a:srgbClr val="373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:</a:t>
            </a:r>
            <a:r>
              <a:rPr lang="en-US" altLang="zh-CN" sz="1400" spc="267" dirty="0" smtClean="0">
                <a:solidFill>
                  <a:srgbClr val="373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2026.07.31</a:t>
            </a:r>
            <a:endParaRPr lang="zh-CN" altLang="en-US" sz="1400" spc="267" dirty="0">
              <a:solidFill>
                <a:srgbClr val="373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3818677" y="4929393"/>
            <a:ext cx="280777" cy="285485"/>
            <a:chOff x="8812252" y="5335471"/>
            <a:chExt cx="456228" cy="456228"/>
          </a:xfrm>
          <a:effectLst/>
        </p:grpSpPr>
        <p:sp>
          <p:nvSpPr>
            <p:cNvPr id="11" name="矩形: 圆角 28"/>
            <p:cNvSpPr/>
            <p:nvPr/>
          </p:nvSpPr>
          <p:spPr>
            <a:xfrm>
              <a:off x="8812252" y="5335471"/>
              <a:ext cx="456228" cy="456228"/>
            </a:xfrm>
            <a:prstGeom prst="roundRect">
              <a:avLst/>
            </a:prstGeom>
            <a:solidFill>
              <a:srgbClr val="F9C5B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0" dirty="0">
                <a:solidFill>
                  <a:srgbClr val="9FCEF9"/>
                </a:solidFill>
                <a:cs typeface="+mn-ea"/>
                <a:sym typeface="+mn-lt"/>
              </a:endParaRPr>
            </a:p>
          </p:txBody>
        </p:sp>
        <p:sp>
          <p:nvSpPr>
            <p:cNvPr id="12" name="椭圆 17"/>
            <p:cNvSpPr/>
            <p:nvPr/>
          </p:nvSpPr>
          <p:spPr>
            <a:xfrm>
              <a:off x="8925148" y="5440262"/>
              <a:ext cx="230435" cy="246647"/>
            </a:xfrm>
            <a:custGeom>
              <a:avLst/>
              <a:gdLst>
                <a:gd name="connsiteX0" fmla="*/ 270013 w 315913"/>
                <a:gd name="connsiteY0" fmla="*/ 244475 h 338138"/>
                <a:gd name="connsiteX1" fmla="*/ 315913 w 315913"/>
                <a:gd name="connsiteY1" fmla="*/ 290647 h 338138"/>
                <a:gd name="connsiteX2" fmla="*/ 315913 w 315913"/>
                <a:gd name="connsiteY2" fmla="*/ 331542 h 338138"/>
                <a:gd name="connsiteX3" fmla="*/ 313290 w 315913"/>
                <a:gd name="connsiteY3" fmla="*/ 335500 h 338138"/>
                <a:gd name="connsiteX4" fmla="*/ 309356 w 315913"/>
                <a:gd name="connsiteY4" fmla="*/ 338138 h 338138"/>
                <a:gd name="connsiteX5" fmla="*/ 231982 w 315913"/>
                <a:gd name="connsiteY5" fmla="*/ 338138 h 338138"/>
                <a:gd name="connsiteX6" fmla="*/ 225425 w 315913"/>
                <a:gd name="connsiteY6" fmla="*/ 331542 h 338138"/>
                <a:gd name="connsiteX7" fmla="*/ 225425 w 315913"/>
                <a:gd name="connsiteY7" fmla="*/ 290647 h 338138"/>
                <a:gd name="connsiteX8" fmla="*/ 270013 w 315913"/>
                <a:gd name="connsiteY8" fmla="*/ 244475 h 338138"/>
                <a:gd name="connsiteX9" fmla="*/ 157956 w 315913"/>
                <a:gd name="connsiteY9" fmla="*/ 244475 h 338138"/>
                <a:gd name="connsiteX10" fmla="*/ 203200 w 315913"/>
                <a:gd name="connsiteY10" fmla="*/ 290647 h 338138"/>
                <a:gd name="connsiteX11" fmla="*/ 203200 w 315913"/>
                <a:gd name="connsiteY11" fmla="*/ 331542 h 338138"/>
                <a:gd name="connsiteX12" fmla="*/ 201869 w 315913"/>
                <a:gd name="connsiteY12" fmla="*/ 335500 h 338138"/>
                <a:gd name="connsiteX13" fmla="*/ 196546 w 315913"/>
                <a:gd name="connsiteY13" fmla="*/ 338138 h 338138"/>
                <a:gd name="connsiteX14" fmla="*/ 119365 w 315913"/>
                <a:gd name="connsiteY14" fmla="*/ 338138 h 338138"/>
                <a:gd name="connsiteX15" fmla="*/ 112712 w 315913"/>
                <a:gd name="connsiteY15" fmla="*/ 331542 h 338138"/>
                <a:gd name="connsiteX16" fmla="*/ 112712 w 315913"/>
                <a:gd name="connsiteY16" fmla="*/ 290647 h 338138"/>
                <a:gd name="connsiteX17" fmla="*/ 157956 w 315913"/>
                <a:gd name="connsiteY17" fmla="*/ 244475 h 338138"/>
                <a:gd name="connsiteX18" fmla="*/ 45900 w 315913"/>
                <a:gd name="connsiteY18" fmla="*/ 244475 h 338138"/>
                <a:gd name="connsiteX19" fmla="*/ 90488 w 315913"/>
                <a:gd name="connsiteY19" fmla="*/ 290647 h 338138"/>
                <a:gd name="connsiteX20" fmla="*/ 90488 w 315913"/>
                <a:gd name="connsiteY20" fmla="*/ 331542 h 338138"/>
                <a:gd name="connsiteX21" fmla="*/ 89176 w 315913"/>
                <a:gd name="connsiteY21" fmla="*/ 335500 h 338138"/>
                <a:gd name="connsiteX22" fmla="*/ 83931 w 315913"/>
                <a:gd name="connsiteY22" fmla="*/ 338138 h 338138"/>
                <a:gd name="connsiteX23" fmla="*/ 6557 w 315913"/>
                <a:gd name="connsiteY23" fmla="*/ 338138 h 338138"/>
                <a:gd name="connsiteX24" fmla="*/ 0 w 315913"/>
                <a:gd name="connsiteY24" fmla="*/ 331542 h 338138"/>
                <a:gd name="connsiteX25" fmla="*/ 0 w 315913"/>
                <a:gd name="connsiteY25" fmla="*/ 290647 h 338138"/>
                <a:gd name="connsiteX26" fmla="*/ 45900 w 315913"/>
                <a:gd name="connsiteY26" fmla="*/ 244475 h 338138"/>
                <a:gd name="connsiteX27" fmla="*/ 271463 w 315913"/>
                <a:gd name="connsiteY27" fmla="*/ 180975 h 338138"/>
                <a:gd name="connsiteX28" fmla="*/ 301625 w 315913"/>
                <a:gd name="connsiteY28" fmla="*/ 211138 h 338138"/>
                <a:gd name="connsiteX29" fmla="*/ 271463 w 315913"/>
                <a:gd name="connsiteY29" fmla="*/ 241300 h 338138"/>
                <a:gd name="connsiteX30" fmla="*/ 241300 w 315913"/>
                <a:gd name="connsiteY30" fmla="*/ 211138 h 338138"/>
                <a:gd name="connsiteX31" fmla="*/ 271463 w 315913"/>
                <a:gd name="connsiteY31" fmla="*/ 180975 h 338138"/>
                <a:gd name="connsiteX32" fmla="*/ 159420 w 315913"/>
                <a:gd name="connsiteY32" fmla="*/ 180975 h 338138"/>
                <a:gd name="connsiteX33" fmla="*/ 188912 w 315913"/>
                <a:gd name="connsiteY33" fmla="*/ 211138 h 338138"/>
                <a:gd name="connsiteX34" fmla="*/ 159420 w 315913"/>
                <a:gd name="connsiteY34" fmla="*/ 241300 h 338138"/>
                <a:gd name="connsiteX35" fmla="*/ 128587 w 315913"/>
                <a:gd name="connsiteY35" fmla="*/ 211138 h 338138"/>
                <a:gd name="connsiteX36" fmla="*/ 159420 w 315913"/>
                <a:gd name="connsiteY36" fmla="*/ 180975 h 338138"/>
                <a:gd name="connsiteX37" fmla="*/ 46038 w 315913"/>
                <a:gd name="connsiteY37" fmla="*/ 180975 h 338138"/>
                <a:gd name="connsiteX38" fmla="*/ 76201 w 315913"/>
                <a:gd name="connsiteY38" fmla="*/ 211138 h 338138"/>
                <a:gd name="connsiteX39" fmla="*/ 46038 w 315913"/>
                <a:gd name="connsiteY39" fmla="*/ 241301 h 338138"/>
                <a:gd name="connsiteX40" fmla="*/ 15875 w 315913"/>
                <a:gd name="connsiteY40" fmla="*/ 211138 h 338138"/>
                <a:gd name="connsiteX41" fmla="*/ 46038 w 315913"/>
                <a:gd name="connsiteY41" fmla="*/ 180975 h 338138"/>
                <a:gd name="connsiteX42" fmla="*/ 270005 w 315913"/>
                <a:gd name="connsiteY42" fmla="*/ 77788 h 338138"/>
                <a:gd name="connsiteX43" fmla="*/ 238125 w 315913"/>
                <a:gd name="connsiteY43" fmla="*/ 109792 h 338138"/>
                <a:gd name="connsiteX44" fmla="*/ 238125 w 315913"/>
                <a:gd name="connsiteY44" fmla="*/ 144463 h 338138"/>
                <a:gd name="connsiteX45" fmla="*/ 303213 w 315913"/>
                <a:gd name="connsiteY45" fmla="*/ 144463 h 338138"/>
                <a:gd name="connsiteX46" fmla="*/ 303213 w 315913"/>
                <a:gd name="connsiteY46" fmla="*/ 109792 h 338138"/>
                <a:gd name="connsiteX47" fmla="*/ 270005 w 315913"/>
                <a:gd name="connsiteY47" fmla="*/ 77788 h 338138"/>
                <a:gd name="connsiteX48" fmla="*/ 270013 w 315913"/>
                <a:gd name="connsiteY48" fmla="*/ 65088 h 338138"/>
                <a:gd name="connsiteX49" fmla="*/ 315913 w 315913"/>
                <a:gd name="connsiteY49" fmla="*/ 109941 h 338138"/>
                <a:gd name="connsiteX50" fmla="*/ 315913 w 315913"/>
                <a:gd name="connsiteY50" fmla="*/ 150836 h 338138"/>
                <a:gd name="connsiteX51" fmla="*/ 313290 w 315913"/>
                <a:gd name="connsiteY51" fmla="*/ 156113 h 338138"/>
                <a:gd name="connsiteX52" fmla="*/ 309356 w 315913"/>
                <a:gd name="connsiteY52" fmla="*/ 158751 h 338138"/>
                <a:gd name="connsiteX53" fmla="*/ 231982 w 315913"/>
                <a:gd name="connsiteY53" fmla="*/ 158751 h 338138"/>
                <a:gd name="connsiteX54" fmla="*/ 225425 w 315913"/>
                <a:gd name="connsiteY54" fmla="*/ 150836 h 338138"/>
                <a:gd name="connsiteX55" fmla="*/ 225425 w 315913"/>
                <a:gd name="connsiteY55" fmla="*/ 109941 h 338138"/>
                <a:gd name="connsiteX56" fmla="*/ 270013 w 315913"/>
                <a:gd name="connsiteY56" fmla="*/ 65088 h 338138"/>
                <a:gd name="connsiteX57" fmla="*/ 157956 w 315913"/>
                <a:gd name="connsiteY57" fmla="*/ 65088 h 338138"/>
                <a:gd name="connsiteX58" fmla="*/ 203200 w 315913"/>
                <a:gd name="connsiteY58" fmla="*/ 109941 h 338138"/>
                <a:gd name="connsiteX59" fmla="*/ 203200 w 315913"/>
                <a:gd name="connsiteY59" fmla="*/ 150836 h 338138"/>
                <a:gd name="connsiteX60" fmla="*/ 201869 w 315913"/>
                <a:gd name="connsiteY60" fmla="*/ 156113 h 338138"/>
                <a:gd name="connsiteX61" fmla="*/ 196546 w 315913"/>
                <a:gd name="connsiteY61" fmla="*/ 158751 h 338138"/>
                <a:gd name="connsiteX62" fmla="*/ 119365 w 315913"/>
                <a:gd name="connsiteY62" fmla="*/ 158751 h 338138"/>
                <a:gd name="connsiteX63" fmla="*/ 112712 w 315913"/>
                <a:gd name="connsiteY63" fmla="*/ 150836 h 338138"/>
                <a:gd name="connsiteX64" fmla="*/ 112712 w 315913"/>
                <a:gd name="connsiteY64" fmla="*/ 109941 h 338138"/>
                <a:gd name="connsiteX65" fmla="*/ 157956 w 315913"/>
                <a:gd name="connsiteY65" fmla="*/ 65088 h 338138"/>
                <a:gd name="connsiteX66" fmla="*/ 45900 w 315913"/>
                <a:gd name="connsiteY66" fmla="*/ 65088 h 338138"/>
                <a:gd name="connsiteX67" fmla="*/ 90488 w 315913"/>
                <a:gd name="connsiteY67" fmla="*/ 109941 h 338138"/>
                <a:gd name="connsiteX68" fmla="*/ 90488 w 315913"/>
                <a:gd name="connsiteY68" fmla="*/ 150836 h 338138"/>
                <a:gd name="connsiteX69" fmla="*/ 89176 w 315913"/>
                <a:gd name="connsiteY69" fmla="*/ 156113 h 338138"/>
                <a:gd name="connsiteX70" fmla="*/ 83931 w 315913"/>
                <a:gd name="connsiteY70" fmla="*/ 158751 h 338138"/>
                <a:gd name="connsiteX71" fmla="*/ 6557 w 315913"/>
                <a:gd name="connsiteY71" fmla="*/ 158751 h 338138"/>
                <a:gd name="connsiteX72" fmla="*/ 0 w 315913"/>
                <a:gd name="connsiteY72" fmla="*/ 150836 h 338138"/>
                <a:gd name="connsiteX73" fmla="*/ 0 w 315913"/>
                <a:gd name="connsiteY73" fmla="*/ 109941 h 338138"/>
                <a:gd name="connsiteX74" fmla="*/ 45900 w 315913"/>
                <a:gd name="connsiteY74" fmla="*/ 65088 h 338138"/>
                <a:gd name="connsiteX75" fmla="*/ 270669 w 315913"/>
                <a:gd name="connsiteY75" fmla="*/ 14288 h 338138"/>
                <a:gd name="connsiteX76" fmla="*/ 254000 w 315913"/>
                <a:gd name="connsiteY76" fmla="*/ 30957 h 338138"/>
                <a:gd name="connsiteX77" fmla="*/ 270669 w 315913"/>
                <a:gd name="connsiteY77" fmla="*/ 47626 h 338138"/>
                <a:gd name="connsiteX78" fmla="*/ 287338 w 315913"/>
                <a:gd name="connsiteY78" fmla="*/ 30957 h 338138"/>
                <a:gd name="connsiteX79" fmla="*/ 270669 w 315913"/>
                <a:gd name="connsiteY79" fmla="*/ 14288 h 338138"/>
                <a:gd name="connsiteX80" fmla="*/ 271463 w 315913"/>
                <a:gd name="connsiteY80" fmla="*/ 0 h 338138"/>
                <a:gd name="connsiteX81" fmla="*/ 301625 w 315913"/>
                <a:gd name="connsiteY81" fmla="*/ 30957 h 338138"/>
                <a:gd name="connsiteX82" fmla="*/ 271463 w 315913"/>
                <a:gd name="connsiteY82" fmla="*/ 61913 h 338138"/>
                <a:gd name="connsiteX83" fmla="*/ 241300 w 315913"/>
                <a:gd name="connsiteY83" fmla="*/ 30957 h 338138"/>
                <a:gd name="connsiteX84" fmla="*/ 271463 w 315913"/>
                <a:gd name="connsiteY84" fmla="*/ 0 h 338138"/>
                <a:gd name="connsiteX85" fmla="*/ 159420 w 315913"/>
                <a:gd name="connsiteY85" fmla="*/ 0 h 338138"/>
                <a:gd name="connsiteX86" fmla="*/ 188912 w 315913"/>
                <a:gd name="connsiteY86" fmla="*/ 30957 h 338138"/>
                <a:gd name="connsiteX87" fmla="*/ 159420 w 315913"/>
                <a:gd name="connsiteY87" fmla="*/ 61913 h 338138"/>
                <a:gd name="connsiteX88" fmla="*/ 128587 w 315913"/>
                <a:gd name="connsiteY88" fmla="*/ 30957 h 338138"/>
                <a:gd name="connsiteX89" fmla="*/ 159420 w 315913"/>
                <a:gd name="connsiteY89" fmla="*/ 0 h 338138"/>
                <a:gd name="connsiteX90" fmla="*/ 46037 w 315913"/>
                <a:gd name="connsiteY90" fmla="*/ 0 h 338138"/>
                <a:gd name="connsiteX91" fmla="*/ 76200 w 315913"/>
                <a:gd name="connsiteY91" fmla="*/ 30957 h 338138"/>
                <a:gd name="connsiteX92" fmla="*/ 46037 w 315913"/>
                <a:gd name="connsiteY92" fmla="*/ 61913 h 338138"/>
                <a:gd name="connsiteX93" fmla="*/ 15875 w 315913"/>
                <a:gd name="connsiteY93" fmla="*/ 30957 h 338138"/>
                <a:gd name="connsiteX94" fmla="*/ 46037 w 315913"/>
                <a:gd name="connsiteY9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5913" h="338138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800">
                <a:cs typeface="+mn-ea"/>
                <a:sym typeface="+mn-lt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>
        <p:cut/>
      </p:transition>
    </mc:Choice>
    <mc:Fallback>
      <p:transition advClick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104" grpId="0" bldLvl="0" animBg="1"/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499842" y="252119"/>
            <a:ext cx="111891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  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供应商操作手册下载：点击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供应商操作指南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进行下载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2" y="364323"/>
            <a:ext cx="384175" cy="5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07" y="364324"/>
            <a:ext cx="3841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35" y="776605"/>
            <a:ext cx="11631930" cy="5886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499842" y="252119"/>
            <a:ext cx="111891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常见问题解答：点击右侧悬浮窗查看常见问题解答及技术支持联系方式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2" y="364323"/>
            <a:ext cx="384175" cy="5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07" y="364324"/>
            <a:ext cx="3841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85" y="712470"/>
            <a:ext cx="11624945" cy="5911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499842" y="252119"/>
            <a:ext cx="111891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3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步：供应商</a:t>
            </a:r>
            <a:r>
              <a:rPr 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登录成功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页面</a:t>
            </a:r>
            <a:endParaRPr kumimoji="0" lang="en-US" altLang="zh-CN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2" y="364323"/>
            <a:ext cx="384175" cy="5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07" y="364324"/>
            <a:ext cx="3841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35" y="712470"/>
            <a:ext cx="11656695" cy="5974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2093042" y="2220350"/>
            <a:ext cx="8002740" cy="101473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373536"/>
                </a:solidFill>
                <a:cs typeface="+mn-ea"/>
                <a:sym typeface="+mn-lt"/>
              </a:rPr>
              <a:t>二、投标管理</a:t>
            </a:r>
            <a:endParaRPr lang="zh-CN" altLang="en-US" sz="6000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1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投标报名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步骤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文本框 12"/>
          <p:cNvSpPr txBox="1"/>
          <p:nvPr>
            <p:custDataLst>
              <p:tags r:id="rId1"/>
            </p:custDataLst>
          </p:nvPr>
        </p:nvSpPr>
        <p:spPr>
          <a:xfrm>
            <a:off x="140" y="667025"/>
            <a:ext cx="47165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 smtClean="0">
                <a:solidFill>
                  <a:prstClr val="black"/>
                </a:solidFill>
                <a:cs typeface="+mn-ea"/>
                <a:sym typeface="+mn-lt"/>
              </a:rPr>
              <a:t>图①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90" y="722630"/>
            <a:ext cx="11652885" cy="5920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0" y="323850"/>
            <a:ext cx="610235" cy="3378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rPr>
              <a:t>图②</a:t>
            </a:r>
            <a:endParaRPr lang="zh-CN" altLang="en-US" sz="200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445" y="269875"/>
            <a:ext cx="11816715" cy="6374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2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步：供应商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下载标书文件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255" y="661670"/>
            <a:ext cx="11677650" cy="6035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spc="267" dirty="0" smtClean="0">
                <a:solidFill>
                  <a:srgbClr val="373536"/>
                </a:solidFill>
                <a:ea typeface="+mn-lt"/>
                <a:cs typeface="+mn-lt"/>
                <a:sym typeface="+mn-lt"/>
              </a:rPr>
              <a:t>第</a:t>
            </a:r>
            <a:r>
              <a:rPr lang="en-US" altLang="zh-CN" sz="2000" spc="267" dirty="0" smtClean="0">
                <a:solidFill>
                  <a:srgbClr val="373536"/>
                </a:solidFill>
                <a:ea typeface="+mn-lt"/>
                <a:cs typeface="+mn-lt"/>
                <a:sym typeface="+mn-lt"/>
              </a:rPr>
              <a:t>3</a:t>
            </a:r>
            <a:r>
              <a:rPr lang="zh-CN" altLang="en-US" sz="2000" spc="267" dirty="0" smtClean="0">
                <a:solidFill>
                  <a:srgbClr val="373536"/>
                </a:solidFill>
                <a:ea typeface="+mn-lt"/>
                <a:cs typeface="+mn-lt"/>
                <a:sym typeface="+mn-lt"/>
              </a:rPr>
              <a:t>步：供应商在线签章</a:t>
            </a:r>
            <a:r>
              <a:rPr lang="zh-CN" sz="2000" spc="267" dirty="0" smtClean="0">
                <a:solidFill>
                  <a:srgbClr val="373536"/>
                </a:solidFill>
                <a:ea typeface="+mn-lt"/>
                <a:cs typeface="+mn-lt"/>
                <a:sym typeface="+mn-lt"/>
              </a:rPr>
              <a:t>步骤</a:t>
            </a:r>
            <a:endParaRPr kumimoji="0" lang="zh-CN" sz="2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lt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195" y="661035"/>
            <a:ext cx="11635740" cy="5963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>
            <p:custDataLst>
              <p:tags r:id="rId1"/>
            </p:custDataLst>
          </p:nvPr>
        </p:nvSpPr>
        <p:spPr>
          <a:xfrm>
            <a:off x="274955" y="262255"/>
            <a:ext cx="11661775" cy="3124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在线签章：点击</a:t>
            </a:r>
            <a:r>
              <a:rPr lang="en-US" alt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</a:t>
            </a:r>
            <a:r>
              <a:rPr lang="zh-CN" altLang="en-US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加盖印章</a:t>
            </a:r>
            <a:r>
              <a:rPr lang="en-US" alt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lang="zh-CN" altLang="en-US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选签章完成签署（在线签章会自动签署在数字签名区域，如其他区域也需要签署请线下签署其他区域），点击</a:t>
            </a:r>
            <a:r>
              <a:rPr lang="en-US" alt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</a:t>
            </a:r>
            <a:r>
              <a:rPr lang="zh-CN" altLang="en-US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保存签章</a:t>
            </a:r>
            <a:r>
              <a:rPr lang="en-US" alt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lang="zh-CN" altLang="en-US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完成保存，系统将自动导出</a:t>
            </a:r>
            <a:r>
              <a:rPr lang="en-US" altLang="zh-CN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PDF</a:t>
            </a:r>
            <a:r>
              <a:rPr lang="zh-CN" altLang="en-US" sz="14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格式的已签章文件至本地。（如系统没有自动导出已签章的投标文件，可以重新操作在线签章步骤尝试）</a:t>
            </a:r>
            <a:endParaRPr lang="zh-CN" altLang="en-US" sz="1400" spc="267" dirty="0" smtClean="0">
              <a:solidFill>
                <a:srgbClr val="373536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5" y="979805"/>
            <a:ext cx="11661775" cy="5578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6870" y="262255"/>
            <a:ext cx="11540490" cy="2794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签章验证：点击</a:t>
            </a:r>
            <a:r>
              <a:rPr lang="en-US" altLang="zh-CN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</a:t>
            </a:r>
            <a:r>
              <a:rPr lang="zh-CN" altLang="en-US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签章验证</a:t>
            </a:r>
            <a:r>
              <a:rPr lang="en-US" altLang="zh-CN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lang="zh-CN" altLang="en-US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核验印章，签署结果为验签成果说明签章无误；若需重新签章，可先点击操作列</a:t>
            </a:r>
            <a:r>
              <a:rPr lang="en-US" altLang="zh-CN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</a:t>
            </a:r>
            <a:r>
              <a:rPr lang="zh-CN" altLang="en-US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删除</a:t>
            </a:r>
            <a:r>
              <a:rPr lang="en-US" altLang="zh-CN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lang="zh-CN" altLang="en-US" sz="1600" spc="267" dirty="0" smtClean="0">
                <a:solidFill>
                  <a:srgbClr val="373536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移除印章后重新签署。（务必确认签章信息与投标供应商主体一致）</a:t>
            </a:r>
            <a:endParaRPr lang="zh-CN" altLang="en-US" sz="1600" spc="267" dirty="0" smtClean="0">
              <a:solidFill>
                <a:srgbClr val="373536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15" y="795020"/>
            <a:ext cx="11717020" cy="5848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文本框 86"/>
          <p:cNvSpPr txBox="1"/>
          <p:nvPr/>
        </p:nvSpPr>
        <p:spPr>
          <a:xfrm>
            <a:off x="1040212" y="882494"/>
            <a:ext cx="2082498" cy="120032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altLang="en-US" sz="7200" spc="267" dirty="0">
                <a:solidFill>
                  <a:srgbClr val="373536"/>
                </a:solidFill>
                <a:cs typeface="+mn-ea"/>
                <a:sym typeface="+mn-lt"/>
              </a:rPr>
              <a:t>目录</a:t>
            </a:r>
            <a:endParaRPr lang="zh-CN" altLang="en-US" sz="7200" spc="267" dirty="0">
              <a:solidFill>
                <a:srgbClr val="373536"/>
              </a:solidFill>
              <a:cs typeface="+mn-ea"/>
              <a:sym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2" y="1148998"/>
            <a:ext cx="333460" cy="340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23" y="1843578"/>
            <a:ext cx="347369" cy="35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" y="1489075"/>
            <a:ext cx="351155" cy="35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4326890" y="2606675"/>
            <a:ext cx="1758315" cy="563245"/>
          </a:xfrm>
          <a:prstGeom prst="rect">
            <a:avLst/>
          </a:prstGeom>
          <a:effectLst/>
        </p:spPr>
        <p:txBody>
          <a:bodyPr wrap="none">
            <a:noAutofit/>
          </a:bodyPr>
          <a:p>
            <a:pPr algn="l"/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供应商</a:t>
            </a:r>
            <a:r>
              <a:rPr lang="en-US" altLang="zh-CN" sz="2400" b="1" dirty="0">
                <a:solidFill>
                  <a:schemeClr val="tx1"/>
                </a:solidFill>
                <a:cs typeface="+mn-ea"/>
                <a:sym typeface="+mn-lt"/>
              </a:rPr>
              <a:t>“</a:t>
            </a:r>
            <a:r>
              <a:rPr lang="zh-CN" altLang="en-US" sz="2400" b="1" dirty="0">
                <a:cs typeface="+mn-ea"/>
                <a:sym typeface="+mn-lt"/>
              </a:rPr>
              <a:t>登录</a:t>
            </a:r>
            <a:r>
              <a:rPr lang="en-US" altLang="zh-CN" sz="2400" b="1" dirty="0">
                <a:solidFill>
                  <a:schemeClr val="tx1"/>
                </a:solidFill>
                <a:cs typeface="+mn-ea"/>
                <a:sym typeface="+mn-lt"/>
              </a:rPr>
              <a:t>”</a:t>
            </a:r>
            <a:endParaRPr lang="zh-CN" altLang="en-US" sz="2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4326890" y="3719830"/>
            <a:ext cx="1656715" cy="534670"/>
          </a:xfrm>
          <a:prstGeom prst="rect">
            <a:avLst/>
          </a:prstGeom>
          <a:effectLst/>
        </p:spPr>
        <p:txBody>
          <a:bodyPr wrap="none">
            <a:noAutofit/>
          </a:bodyPr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投标管理</a:t>
            </a:r>
            <a:endParaRPr lang="zh-CN" altLang="en-US" sz="2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2" name="矩形 21"/>
          <p:cNvSpPr/>
          <p:nvPr>
            <p:custDataLst>
              <p:tags r:id="rId6"/>
            </p:custDataLst>
          </p:nvPr>
        </p:nvSpPr>
        <p:spPr>
          <a:xfrm>
            <a:off x="4326890" y="4638675"/>
            <a:ext cx="1768475" cy="391160"/>
          </a:xfrm>
          <a:prstGeom prst="rect">
            <a:avLst/>
          </a:prstGeom>
          <a:effectLst/>
        </p:spPr>
        <p:txBody>
          <a:bodyPr wrap="none">
            <a:noAutofit/>
          </a:bodyPr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开标与评标</a:t>
            </a:r>
            <a:endParaRPr lang="zh-CN" altLang="en-US" sz="2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5" name="矩形 24"/>
          <p:cNvSpPr/>
          <p:nvPr>
            <p:custDataLst>
              <p:tags r:id="rId7"/>
            </p:custDataLst>
          </p:nvPr>
        </p:nvSpPr>
        <p:spPr>
          <a:xfrm>
            <a:off x="7798844" y="2606715"/>
            <a:ext cx="1706880" cy="460375"/>
          </a:xfrm>
          <a:prstGeom prst="rect">
            <a:avLst/>
          </a:prstGeom>
          <a:effectLst/>
        </p:spPr>
        <p:txBody>
          <a:bodyPr wrap="none">
            <a:spAutoFit/>
          </a:bodyPr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中标通知书</a:t>
            </a:r>
            <a:endParaRPr lang="zh-CN" altLang="en-US" sz="2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7798844" y="3719595"/>
            <a:ext cx="2011680" cy="460375"/>
          </a:xfrm>
          <a:prstGeom prst="rect">
            <a:avLst/>
          </a:prstGeom>
          <a:effectLst/>
        </p:spPr>
        <p:txBody>
          <a:bodyPr wrap="none">
            <a:spAutoFit/>
          </a:bodyPr>
          <a:p>
            <a:r>
              <a:rPr lang="zh-CN" altLang="en-US" sz="2400" b="1" dirty="0">
                <a:solidFill>
                  <a:schemeClr val="tx1"/>
                </a:solidFill>
                <a:cs typeface="+mn-ea"/>
                <a:sym typeface="+mn-lt"/>
              </a:rPr>
              <a:t>采购结果质疑</a:t>
            </a:r>
            <a:endParaRPr lang="zh-CN" altLang="en-US" sz="24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3366135" y="2637790"/>
            <a:ext cx="7156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一、</a:t>
            </a:r>
            <a:endParaRPr lang="zh-CN" altLang="en-US" sz="2000" b="1" dirty="0" smtClean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3366135" y="3719830"/>
            <a:ext cx="6705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二、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3340100" y="4638675"/>
            <a:ext cx="7416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三、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7031355" y="2637790"/>
            <a:ext cx="7677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四、</a:t>
            </a:r>
            <a:endParaRPr lang="zh-CN" altLang="en-US" sz="2000" b="1" dirty="0">
              <a:solidFill>
                <a:srgbClr val="0070C0"/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7031355" y="3719830"/>
            <a:ext cx="7067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 dirty="0" smtClean="0">
                <a:solidFill>
                  <a:srgbClr val="0070C0"/>
                </a:solidFill>
                <a:cs typeface="+mn-ea"/>
                <a:sym typeface="+mn-lt"/>
              </a:rPr>
              <a:t>五、</a:t>
            </a:r>
            <a:endParaRPr lang="zh-CN" altLang="en-US" sz="2000" b="1" dirty="0" smtClean="0">
              <a:solidFill>
                <a:srgbClr val="0070C0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6870" y="262255"/>
            <a:ext cx="9335770" cy="46037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4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投标文件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.pdf”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压缩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.zip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格式投标文件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722630"/>
            <a:ext cx="11697335" cy="596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5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步：供应商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上传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.zip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格式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投标文件步骤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005" y="656590"/>
            <a:ext cx="11643995" cy="5962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5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步：供应商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上传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.zip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格式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投标报价函步骤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1615" y="722630"/>
            <a:ext cx="11676380" cy="5937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6870" y="262255"/>
            <a:ext cx="10383520" cy="3956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6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</a:t>
            </a:r>
            <a:r>
              <a:rPr 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供应商采购文件（已发布未开标的采购公告）质疑操作步骤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4480" y="666115"/>
            <a:ext cx="11610340" cy="59918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357152" y="262302"/>
            <a:ext cx="8052253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7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步：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我的投标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查询中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‘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弃标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’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操作步骤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955" y="659130"/>
            <a:ext cx="11602085" cy="60274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" y="0"/>
            <a:ext cx="12188825" cy="685800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1684421" y="2686009"/>
            <a:ext cx="8901363" cy="101473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373536"/>
                </a:solidFill>
                <a:cs typeface="+mn-ea"/>
                <a:sym typeface="+mn-lt"/>
              </a:rPr>
              <a:t>三、开标与评标</a:t>
            </a:r>
            <a:endParaRPr lang="zh-CN" altLang="en-US" sz="6000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文本框 36"/>
          <p:cNvSpPr txBox="1"/>
          <p:nvPr/>
        </p:nvSpPr>
        <p:spPr>
          <a:xfrm>
            <a:off x="280874" y="324719"/>
            <a:ext cx="727415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 defTabSz="913765">
              <a:defRPr/>
            </a:pP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第</a:t>
            </a: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步：开标后</a:t>
            </a:r>
            <a:r>
              <a:rPr kumimoji="0" 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供应商签到</a:t>
            </a:r>
            <a:endParaRPr kumimoji="0" lang="zh-CN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98387" y="6739570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模板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670" y="697230"/>
            <a:ext cx="11585575" cy="596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680" y="331470"/>
            <a:ext cx="10140950" cy="4108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 defTabSz="913765">
              <a:defRPr/>
            </a:pP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第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2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步：开标后</a:t>
            </a:r>
            <a:r>
              <a:rPr 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供应商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投标文件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和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投标报价函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解密</a:t>
            </a:r>
            <a:endParaRPr lang="zh-CN" altLang="en-US" spc="267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lt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0350" y="651510"/>
            <a:ext cx="11616690" cy="6035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680" y="331470"/>
            <a:ext cx="11427460" cy="393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 defTabSz="913765">
              <a:defRPr/>
            </a:pP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第</a:t>
            </a:r>
            <a:r>
              <a:rPr lang="en-US" altLang="zh-CN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3</a:t>
            </a: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步：投标类项目：主持人公布报价后，供应商查看公布的报价并确认</a:t>
            </a:r>
            <a:endParaRPr lang="zh-CN" altLang="en-US" sz="2400" spc="267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6220" y="725170"/>
            <a:ext cx="11640820" cy="5935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680" y="331470"/>
            <a:ext cx="11772900" cy="393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 defTabSz="913765">
              <a:defRPr/>
            </a:pP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第</a:t>
            </a:r>
            <a:r>
              <a:rPr lang="en-US" altLang="zh-CN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4</a:t>
            </a: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步</a:t>
            </a:r>
            <a:r>
              <a:rPr lang="en-US" altLang="zh-CN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:</a:t>
            </a: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谈判类项目：专家组长填写三轮报价后，</a:t>
            </a:r>
            <a:r>
              <a:rPr lang="zh-CN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供应商确认谈判报价</a:t>
            </a:r>
            <a:endParaRPr lang="zh-CN" altLang="en-US" sz="2400" spc="267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070" y="725170"/>
            <a:ext cx="11559540" cy="5923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1900989" y="2607389"/>
            <a:ext cx="7736306" cy="101473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noProof="0" dirty="0" smtClean="0">
                <a:solidFill>
                  <a:srgbClr val="373536"/>
                </a:solidFill>
                <a:cs typeface="+mn-ea"/>
                <a:sym typeface="+mn-lt"/>
              </a:rPr>
              <a:t>一、供应商</a:t>
            </a:r>
            <a:r>
              <a:rPr lang="en-US" altLang="zh-CN" sz="6000" noProof="0" dirty="0" smtClean="0">
                <a:solidFill>
                  <a:srgbClr val="373536"/>
                </a:solidFill>
                <a:cs typeface="+mn-ea"/>
                <a:sym typeface="+mn-lt"/>
              </a:rPr>
              <a:t>“</a:t>
            </a:r>
            <a:r>
              <a:rPr lang="zh-CN" altLang="en-US" sz="6000" noProof="0" dirty="0" smtClean="0">
                <a:solidFill>
                  <a:srgbClr val="0070C0"/>
                </a:solidFill>
                <a:cs typeface="+mn-ea"/>
                <a:sym typeface="+mn-lt"/>
              </a:rPr>
              <a:t>登录</a:t>
            </a:r>
            <a:r>
              <a:rPr lang="en-US" altLang="zh-CN" sz="6000" noProof="0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endParaRPr kumimoji="0" lang="en-US" altLang="zh-CN" sz="6000" b="0" i="0" u="none" strike="noStrike" kern="1200" cap="none" spc="0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0680" y="331470"/>
            <a:ext cx="11772900" cy="393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lvl="0" algn="l" defTabSz="913765">
              <a:defRPr/>
            </a:pP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第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5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步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:“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投标低价异常澄清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操作步骤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(</a:t>
            </a:r>
            <a:r>
              <a:rPr lang="zh-CN" altLang="en-US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如评审过程中专家要求上传澄清材料，再进行上传，注意：报价异常低价澄清只能提交一次</a:t>
            </a:r>
            <a:r>
              <a:rPr lang="en-US" altLang="zh-CN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)</a:t>
            </a:r>
            <a:endParaRPr lang="en-US" altLang="zh-CN" spc="267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765" y="926465"/>
            <a:ext cx="11623040" cy="5697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1564005" y="2583180"/>
            <a:ext cx="8253730" cy="101473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373536"/>
                </a:solidFill>
                <a:cs typeface="+mn-ea"/>
                <a:sym typeface="+mn-lt"/>
              </a:rPr>
              <a:t>四、中标通知书</a:t>
            </a:r>
            <a:endParaRPr lang="zh-CN" altLang="en-US" sz="6000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94267" y="304279"/>
            <a:ext cx="1105211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3765">
              <a:defRPr/>
            </a:pP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供应商领取</a:t>
            </a: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已签章</a:t>
            </a: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中标通知书</a:t>
            </a:r>
            <a:endParaRPr kumimoji="0" lang="zh-CN" altLang="en-US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6296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" y="763905"/>
            <a:ext cx="11614785" cy="593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3" name="文本框 52"/>
          <p:cNvSpPr txBox="1"/>
          <p:nvPr/>
        </p:nvSpPr>
        <p:spPr>
          <a:xfrm>
            <a:off x="1459230" y="2659380"/>
            <a:ext cx="8253730" cy="101473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 smtClean="0">
                <a:solidFill>
                  <a:srgbClr val="373536"/>
                </a:solidFill>
                <a:cs typeface="+mn-ea"/>
                <a:sym typeface="+mn-lt"/>
              </a:rPr>
              <a:t>五、采购结果质疑</a:t>
            </a:r>
            <a:endParaRPr lang="zh-CN" altLang="en-US" sz="6000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94902" y="304279"/>
            <a:ext cx="11052114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3765">
              <a:defRPr/>
            </a:pPr>
            <a:r>
              <a:rPr kumimoji="0" lang="zh-CN" altLang="en-US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采购结果</a:t>
            </a: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lang="en-US" altLang="zh-CN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lang="zh-CN" altLang="en-US" sz="2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步骤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6296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" y="764540"/>
            <a:ext cx="11585575" cy="5884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94005" y="304165"/>
            <a:ext cx="11052175" cy="2889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：进入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弹窗填写供应商基本信息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" y="763905"/>
            <a:ext cx="11561445" cy="58489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005" y="628650"/>
            <a:ext cx="11634470" cy="604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94267" y="213474"/>
            <a:ext cx="11052114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：填写质疑事项具体内容、及上传相关证明材料，保存质疑内容。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" y="529590"/>
            <a:ext cx="11689715" cy="6125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94005" y="240030"/>
            <a:ext cx="11052175" cy="3536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lang="zh-CN" altLang="en-US" sz="1400" b="1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上传质疑需要的证明材料。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" y="636270"/>
            <a:ext cx="11558270" cy="5988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>
            <p:custDataLst>
              <p:tags r:id="rId1"/>
            </p:custDataLst>
          </p:nvPr>
        </p:nvSpPr>
        <p:spPr>
          <a:xfrm>
            <a:off x="264160" y="120015"/>
            <a:ext cx="11052175" cy="2933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lang="zh-CN" altLang="en-US" sz="1400" b="1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：下载待签章质疑函至本地进行签章，下载后状态为</a:t>
            </a:r>
            <a:r>
              <a:rPr lang="en-US" altLang="zh-CN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待签章</a:t>
            </a:r>
            <a:r>
              <a:rPr lang="en-US" altLang="zh-CN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" y="422910"/>
            <a:ext cx="11689080" cy="621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>
            <p:custDataLst>
              <p:tags r:id="rId1"/>
            </p:custDataLst>
          </p:nvPr>
        </p:nvSpPr>
        <p:spPr>
          <a:xfrm>
            <a:off x="264160" y="120650"/>
            <a:ext cx="11052175" cy="2933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lang="zh-CN" altLang="en-US" sz="1400" b="1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：上传已签章质疑函，状态变为</a:t>
            </a:r>
            <a:r>
              <a:rPr lang="en-US" altLang="zh-CN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待提交</a:t>
            </a:r>
            <a:r>
              <a:rPr lang="en-US" altLang="zh-CN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" y="439420"/>
            <a:ext cx="11698605" cy="6223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99191" y="2616170"/>
            <a:ext cx="39426" cy="2589497"/>
            <a:chOff x="996909" y="1725258"/>
            <a:chExt cx="39436" cy="2590172"/>
          </a:xfrm>
          <a:solidFill>
            <a:srgbClr val="F9C5B8"/>
          </a:solidFill>
        </p:grpSpPr>
        <p:cxnSp>
          <p:nvCxnSpPr>
            <p:cNvPr id="3" name="直接连接符 2"/>
            <p:cNvCxnSpPr/>
            <p:nvPr/>
          </p:nvCxnSpPr>
          <p:spPr>
            <a:xfrm>
              <a:off x="996909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/>
          </p:nvSpPr>
          <p:spPr>
            <a:xfrm>
              <a:off x="996909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8653" y="3984838"/>
            <a:ext cx="39426" cy="2617803"/>
            <a:chOff x="3637664" y="3211470"/>
            <a:chExt cx="39436" cy="2618485"/>
          </a:xfrm>
          <a:solidFill>
            <a:srgbClr val="C3E2D2"/>
          </a:solidFill>
        </p:grpSpPr>
        <p:cxnSp>
          <p:nvCxnSpPr>
            <p:cNvPr id="6" name="直接连接符 5"/>
            <p:cNvCxnSpPr/>
            <p:nvPr/>
          </p:nvCxnSpPr>
          <p:spPr>
            <a:xfrm flipV="1">
              <a:off x="3637664" y="3211470"/>
              <a:ext cx="0" cy="2614239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 flipV="1">
              <a:off x="3637664" y="4646868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1727087" y="291621"/>
            <a:ext cx="39426" cy="2589497"/>
            <a:chOff x="6278418" y="1725258"/>
            <a:chExt cx="39436" cy="2590172"/>
          </a:xfrm>
          <a:solidFill>
            <a:srgbClr val="F9C5B8"/>
          </a:solidFill>
        </p:grpSpPr>
        <p:cxnSp>
          <p:nvCxnSpPr>
            <p:cNvPr id="9" name="直接连接符 8"/>
            <p:cNvCxnSpPr/>
            <p:nvPr/>
          </p:nvCxnSpPr>
          <p:spPr>
            <a:xfrm>
              <a:off x="6278418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278418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1707374" y="1639251"/>
            <a:ext cx="39426" cy="2617804"/>
            <a:chOff x="8919170" y="3211465"/>
            <a:chExt cx="39436" cy="2618486"/>
          </a:xfrm>
          <a:solidFill>
            <a:srgbClr val="C3E2D2"/>
          </a:solidFill>
        </p:grpSpPr>
        <p:cxnSp>
          <p:nvCxnSpPr>
            <p:cNvPr id="12" name="直接连接符 11"/>
            <p:cNvCxnSpPr/>
            <p:nvPr/>
          </p:nvCxnSpPr>
          <p:spPr>
            <a:xfrm flipV="1">
              <a:off x="8919170" y="3211465"/>
              <a:ext cx="0" cy="2614240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 flipV="1">
              <a:off x="8919170" y="4646864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6" name="Freeform 1120"/>
          <p:cNvSpPr>
            <a:spLocks noEditPoints="1"/>
          </p:cNvSpPr>
          <p:nvPr/>
        </p:nvSpPr>
        <p:spPr bwMode="auto">
          <a:xfrm>
            <a:off x="7105543" y="3760876"/>
            <a:ext cx="626806" cy="496179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1"/>
          <p:cNvSpPr txBox="1">
            <a:spLocks noChangeArrowheads="1"/>
          </p:cNvSpPr>
          <p:nvPr/>
        </p:nvSpPr>
        <p:spPr bwMode="auto">
          <a:xfrm>
            <a:off x="3930950" y="5224969"/>
            <a:ext cx="2005521" cy="2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553981" y="1964399"/>
            <a:ext cx="2022559" cy="539431"/>
            <a:chOff x="6555686" y="1723565"/>
            <a:chExt cx="2023085" cy="539572"/>
          </a:xfrm>
        </p:grpSpPr>
        <p:sp>
          <p:nvSpPr>
            <p:cNvPr id="43" name="1"/>
            <p:cNvSpPr txBox="1">
              <a:spLocks noChangeArrowheads="1"/>
            </p:cNvSpPr>
            <p:nvPr/>
          </p:nvSpPr>
          <p:spPr bwMode="auto">
            <a:xfrm>
              <a:off x="6555686" y="1723565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1"/>
            <p:cNvSpPr txBox="1">
              <a:spLocks noChangeArrowheads="1"/>
            </p:cNvSpPr>
            <p:nvPr/>
          </p:nvSpPr>
          <p:spPr bwMode="auto">
            <a:xfrm>
              <a:off x="6558356" y="2018711"/>
              <a:ext cx="2020415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208412" y="4866415"/>
            <a:ext cx="2008176" cy="539431"/>
            <a:chOff x="9210812" y="4626341"/>
            <a:chExt cx="2008699" cy="539572"/>
          </a:xfrm>
        </p:grpSpPr>
        <p:sp>
          <p:nvSpPr>
            <p:cNvPr id="46" name="1"/>
            <p:cNvSpPr txBox="1">
              <a:spLocks noChangeArrowheads="1"/>
            </p:cNvSpPr>
            <p:nvPr/>
          </p:nvSpPr>
          <p:spPr bwMode="auto">
            <a:xfrm>
              <a:off x="9210812" y="4626341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1"/>
            <p:cNvSpPr txBox="1">
              <a:spLocks noChangeArrowheads="1"/>
            </p:cNvSpPr>
            <p:nvPr/>
          </p:nvSpPr>
          <p:spPr bwMode="auto">
            <a:xfrm>
              <a:off x="9213482" y="4921487"/>
              <a:ext cx="2006029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365851" y="267867"/>
            <a:ext cx="77073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第一步：进入“供应商登录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页面，完成账号注册。</a:t>
            </a:r>
            <a:endParaRPr kumimoji="0" lang="zh-CN" altLang="en-US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005" y="725805"/>
            <a:ext cx="11570335" cy="5935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64160" y="129540"/>
            <a:ext cx="11052175" cy="2933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lang="zh-CN" altLang="en-US" sz="1400" b="1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发起质疑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确认无误后点击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将</a:t>
            </a:r>
            <a:r>
              <a:rPr lang="zh-CN" altLang="en-US" sz="1400" spc="267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质疑函提交给采招中心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后，状态变为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已提交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" y="422910"/>
            <a:ext cx="11675745" cy="6202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03200" y="138430"/>
            <a:ext cx="11052175" cy="3562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 </a:t>
            </a: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撤回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：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已提交的质疑支持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撤回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，撤回成功后，状态变成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已撤回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5" y="494665"/>
            <a:ext cx="11588115" cy="6134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03200" y="138430"/>
            <a:ext cx="11052175" cy="3917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 </a:t>
            </a: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编辑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+mj-lt"/>
                <a:ea typeface="+mj-lt"/>
                <a:cs typeface="+mj-lt"/>
                <a:sym typeface="+mn-lt"/>
              </a:rPr>
              <a:t>：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已撤回的质疑支持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编辑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后重新提交，提交成功后，状态变成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433070"/>
            <a:ext cx="11580495" cy="6179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03835" y="138430"/>
            <a:ext cx="11688445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编辑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：勾选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已撤回的质疑，点击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编辑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进入发起质疑窗口，支持修改原质疑内容后重新保存；保存后，状态变为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编写中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endParaRPr kumimoji="0" lang="en-US" altLang="zh-CN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lt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" y="501015"/>
            <a:ext cx="11688445" cy="6138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03200" y="138430"/>
            <a:ext cx="11685905" cy="2959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 </a:t>
            </a: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编辑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：将</a:t>
            </a:r>
            <a:r>
              <a:rPr kumimoji="0" 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保存后的质疑函下载到本地进行签章，再上传已签章的质疑函，确认无误后，点击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将质疑函提交采招中心，状态变成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已提交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635635"/>
            <a:ext cx="11617960" cy="5998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03200" y="138430"/>
            <a:ext cx="11052175" cy="546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en-US" altLang="zh-CN" sz="2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 </a:t>
            </a: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删除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：勾选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编写中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（或已撤回）的质疑支持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删除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ea typeface="+mn-lt"/>
                <a:cs typeface="+mn-lt"/>
                <a:sym typeface="+mn-lt"/>
              </a:rPr>
              <a:t>，删除后的质疑将不再显示。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lt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685165"/>
            <a:ext cx="11652885" cy="5950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1305" y="229235"/>
            <a:ext cx="11052175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提交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：勾选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待提交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的项目，点击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按钮，将质疑函提交至采招中心；状态变为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已提交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636270"/>
            <a:ext cx="11652885" cy="6009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1305" y="229235"/>
            <a:ext cx="11052175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补充资料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：勾选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待补正资料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的项目，点击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补充资料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按钮，进入补充资料，补充质疑函的证明材料。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636270"/>
            <a:ext cx="11617325" cy="6000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1305" y="229235"/>
            <a:ext cx="11052175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补充资料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：进入补充资料，在证明材料补充质疑函需要的证明材料。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523875"/>
            <a:ext cx="11652885" cy="6163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1305" y="229235"/>
            <a:ext cx="11052175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补充资料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：质疑函完成补充资料后，点击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提交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按钮，将质疑函提交至采招中心。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" y="523875"/>
            <a:ext cx="11644630" cy="6120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99191" y="2616170"/>
            <a:ext cx="39426" cy="2589497"/>
            <a:chOff x="996909" y="1725258"/>
            <a:chExt cx="39436" cy="2590172"/>
          </a:xfrm>
          <a:solidFill>
            <a:srgbClr val="F9C5B8"/>
          </a:solidFill>
        </p:grpSpPr>
        <p:cxnSp>
          <p:nvCxnSpPr>
            <p:cNvPr id="3" name="直接连接符 2"/>
            <p:cNvCxnSpPr/>
            <p:nvPr/>
          </p:nvCxnSpPr>
          <p:spPr>
            <a:xfrm>
              <a:off x="996909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/>
          </p:nvSpPr>
          <p:spPr>
            <a:xfrm>
              <a:off x="996909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8653" y="3984838"/>
            <a:ext cx="39426" cy="2617803"/>
            <a:chOff x="3637664" y="3211470"/>
            <a:chExt cx="39436" cy="2618485"/>
          </a:xfrm>
          <a:solidFill>
            <a:srgbClr val="C3E2D2"/>
          </a:solidFill>
        </p:grpSpPr>
        <p:cxnSp>
          <p:nvCxnSpPr>
            <p:cNvPr id="6" name="直接连接符 5"/>
            <p:cNvCxnSpPr/>
            <p:nvPr/>
          </p:nvCxnSpPr>
          <p:spPr>
            <a:xfrm flipV="1">
              <a:off x="3637664" y="3211470"/>
              <a:ext cx="0" cy="2614239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 flipV="1">
              <a:off x="3637664" y="4646868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1727087" y="291621"/>
            <a:ext cx="39426" cy="2589497"/>
            <a:chOff x="6278418" y="1725258"/>
            <a:chExt cx="39436" cy="2590172"/>
          </a:xfrm>
          <a:solidFill>
            <a:srgbClr val="F9C5B8"/>
          </a:solidFill>
        </p:grpSpPr>
        <p:cxnSp>
          <p:nvCxnSpPr>
            <p:cNvPr id="9" name="直接连接符 8"/>
            <p:cNvCxnSpPr/>
            <p:nvPr/>
          </p:nvCxnSpPr>
          <p:spPr>
            <a:xfrm>
              <a:off x="6278418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278418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1707374" y="1639251"/>
            <a:ext cx="39426" cy="2617804"/>
            <a:chOff x="8919170" y="3211465"/>
            <a:chExt cx="39436" cy="2618486"/>
          </a:xfrm>
          <a:solidFill>
            <a:srgbClr val="C3E2D2"/>
          </a:solidFill>
        </p:grpSpPr>
        <p:cxnSp>
          <p:nvCxnSpPr>
            <p:cNvPr id="12" name="直接连接符 11"/>
            <p:cNvCxnSpPr/>
            <p:nvPr/>
          </p:nvCxnSpPr>
          <p:spPr>
            <a:xfrm flipV="1">
              <a:off x="8919170" y="3211465"/>
              <a:ext cx="0" cy="2614240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 flipV="1">
              <a:off x="8919170" y="4646864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6" name="Freeform 1120"/>
          <p:cNvSpPr>
            <a:spLocks noEditPoints="1"/>
          </p:cNvSpPr>
          <p:nvPr/>
        </p:nvSpPr>
        <p:spPr bwMode="auto">
          <a:xfrm>
            <a:off x="7105543" y="3760876"/>
            <a:ext cx="626806" cy="496179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1"/>
          <p:cNvSpPr txBox="1">
            <a:spLocks noChangeArrowheads="1"/>
          </p:cNvSpPr>
          <p:nvPr/>
        </p:nvSpPr>
        <p:spPr bwMode="auto">
          <a:xfrm>
            <a:off x="3930950" y="5224969"/>
            <a:ext cx="2005521" cy="2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553981" y="1964399"/>
            <a:ext cx="2022559" cy="539431"/>
            <a:chOff x="6555686" y="1723565"/>
            <a:chExt cx="2023085" cy="539572"/>
          </a:xfrm>
        </p:grpSpPr>
        <p:sp>
          <p:nvSpPr>
            <p:cNvPr id="43" name="1"/>
            <p:cNvSpPr txBox="1">
              <a:spLocks noChangeArrowheads="1"/>
            </p:cNvSpPr>
            <p:nvPr/>
          </p:nvSpPr>
          <p:spPr bwMode="auto">
            <a:xfrm>
              <a:off x="6555686" y="1723565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1"/>
            <p:cNvSpPr txBox="1">
              <a:spLocks noChangeArrowheads="1"/>
            </p:cNvSpPr>
            <p:nvPr/>
          </p:nvSpPr>
          <p:spPr bwMode="auto">
            <a:xfrm>
              <a:off x="6558356" y="2018711"/>
              <a:ext cx="2020415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208412" y="4866415"/>
            <a:ext cx="2008176" cy="539431"/>
            <a:chOff x="9210812" y="4626341"/>
            <a:chExt cx="2008699" cy="539572"/>
          </a:xfrm>
        </p:grpSpPr>
        <p:sp>
          <p:nvSpPr>
            <p:cNvPr id="46" name="1"/>
            <p:cNvSpPr txBox="1">
              <a:spLocks noChangeArrowheads="1"/>
            </p:cNvSpPr>
            <p:nvPr/>
          </p:nvSpPr>
          <p:spPr bwMode="auto">
            <a:xfrm>
              <a:off x="9210812" y="4626341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1"/>
            <p:cNvSpPr txBox="1">
              <a:spLocks noChangeArrowheads="1"/>
            </p:cNvSpPr>
            <p:nvPr/>
          </p:nvSpPr>
          <p:spPr bwMode="auto">
            <a:xfrm>
              <a:off x="9213482" y="4921487"/>
              <a:ext cx="2006029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384175" y="291465"/>
            <a:ext cx="11313160" cy="3390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选择</a:t>
            </a:r>
            <a:r>
              <a:rPr kumimoji="0" lang="en-US" altLang="zh-CN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CA</a:t>
            </a: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证书注册：点击</a:t>
            </a:r>
            <a:r>
              <a:rPr kumimoji="0" lang="en-US" altLang="zh-CN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“CA</a:t>
            </a: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证书注册</a:t>
            </a:r>
            <a:r>
              <a:rPr kumimoji="0" lang="en-US" altLang="zh-CN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”</a:t>
            </a: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完成证书信息</a:t>
            </a:r>
            <a:r>
              <a:rPr lang="zh-CN" altLang="en-US" spc="267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识别</a:t>
            </a: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，完善基本信息信息后进入下一步。</a:t>
            </a:r>
            <a:endParaRPr kumimoji="0" lang="en-US" altLang="zh-CN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630555"/>
            <a:ext cx="11669395" cy="5972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2"/>
          <p:cNvSpPr/>
          <p:nvPr/>
        </p:nvSpPr>
        <p:spPr bwMode="auto">
          <a:xfrm>
            <a:off x="418587" y="433001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Freeform 24"/>
          <p:cNvSpPr/>
          <p:nvPr/>
        </p:nvSpPr>
        <p:spPr bwMode="auto">
          <a:xfrm>
            <a:off x="418587" y="685209"/>
            <a:ext cx="236025" cy="203469"/>
          </a:xfrm>
          <a:custGeom>
            <a:avLst/>
            <a:gdLst>
              <a:gd name="T0" fmla="*/ 87 w 174"/>
              <a:gd name="T1" fmla="*/ 150 h 150"/>
              <a:gd name="T2" fmla="*/ 174 w 174"/>
              <a:gd name="T3" fmla="*/ 0 h 150"/>
              <a:gd name="T4" fmla="*/ 0 w 174"/>
              <a:gd name="T5" fmla="*/ 0 h 150"/>
              <a:gd name="T6" fmla="*/ 87 w 174"/>
              <a:gd name="T7" fmla="*/ 15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4" h="150">
                <a:moveTo>
                  <a:pt x="87" y="150"/>
                </a:moveTo>
                <a:lnTo>
                  <a:pt x="174" y="0"/>
                </a:lnTo>
                <a:lnTo>
                  <a:pt x="0" y="0"/>
                </a:lnTo>
                <a:lnTo>
                  <a:pt x="87" y="150"/>
                </a:lnTo>
                <a:close/>
              </a:path>
            </a:pathLst>
          </a:custGeom>
          <a:solidFill>
            <a:srgbClr val="C3E2D2"/>
          </a:solidFill>
          <a:ln>
            <a:noFill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1305" y="229235"/>
            <a:ext cx="11708130" cy="2946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 defTabSz="913765">
              <a:defRPr/>
            </a:pPr>
            <a:r>
              <a:rPr kumimoji="0" lang="zh-CN" altLang="en-US" sz="1400" b="1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查看详情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：勾选需要查看质疑详情的项目，点击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“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查看详情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”</a:t>
            </a:r>
            <a:r>
              <a:rPr kumimoji="0" lang="zh-CN" altLang="en-US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按钮，可查看质疑过程的所有文书和证明材料，支持资料的在线预览和下载。</a:t>
            </a:r>
            <a:endParaRPr kumimoji="0" lang="zh-CN" altLang="en-US" sz="1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ea typeface="+mn-lt"/>
              <a:cs typeface="+mn-ea"/>
              <a:sym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8587" y="980741"/>
            <a:ext cx="198298" cy="17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755650"/>
            <a:ext cx="11609070" cy="5880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82" name="文本框 81"/>
          <p:cNvSpPr txBox="1"/>
          <p:nvPr/>
        </p:nvSpPr>
        <p:spPr>
          <a:xfrm>
            <a:off x="2430050" y="2895869"/>
            <a:ext cx="7741085" cy="10156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spc="267" noProof="0" dirty="0">
                <a:solidFill>
                  <a:srgbClr val="002060"/>
                </a:solidFill>
                <a:cs typeface="+mn-ea"/>
                <a:sym typeface="+mn-lt"/>
              </a:rPr>
              <a:t>演示完</a:t>
            </a:r>
            <a:r>
              <a:rPr lang="zh-CN" altLang="en-US" sz="6000" spc="267" noProof="0" dirty="0" smtClean="0">
                <a:solidFill>
                  <a:srgbClr val="002060"/>
                </a:solidFill>
                <a:cs typeface="+mn-ea"/>
                <a:sym typeface="+mn-lt"/>
              </a:rPr>
              <a:t>毕</a:t>
            </a:r>
            <a:r>
              <a:rPr lang="zh-CN" altLang="en-US" sz="6000" spc="267" dirty="0" smtClean="0">
                <a:solidFill>
                  <a:srgbClr val="002060"/>
                </a:solidFill>
                <a:cs typeface="+mn-ea"/>
                <a:sym typeface="+mn-lt"/>
              </a:rPr>
              <a:t>谢</a:t>
            </a:r>
            <a:r>
              <a:rPr lang="zh-CN" altLang="en-US" sz="6000" spc="267" dirty="0">
                <a:solidFill>
                  <a:srgbClr val="002060"/>
                </a:solidFill>
                <a:cs typeface="+mn-ea"/>
                <a:sym typeface="+mn-lt"/>
              </a:rPr>
              <a:t>谢观看</a:t>
            </a:r>
            <a:endParaRPr kumimoji="0" lang="zh-CN" altLang="en-US" sz="6000" b="0" i="0" u="none" strike="noStrike" kern="1200" cap="none" spc="267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105" name="组合 104"/>
          <p:cNvGrpSpPr/>
          <p:nvPr>
            <p:custDataLst>
              <p:tags r:id="rId2"/>
            </p:custDataLst>
          </p:nvPr>
        </p:nvGrpSpPr>
        <p:grpSpPr>
          <a:xfrm>
            <a:off x="7639738" y="4790520"/>
            <a:ext cx="266489" cy="266489"/>
            <a:chOff x="9352883" y="5335471"/>
            <a:chExt cx="456228" cy="456228"/>
          </a:xfrm>
          <a:effectLst/>
        </p:grpSpPr>
        <p:sp>
          <p:nvSpPr>
            <p:cNvPr id="106" name="矩形: 圆角 3"/>
            <p:cNvSpPr/>
            <p:nvPr>
              <p:custDataLst>
                <p:tags r:id="rId3"/>
              </p:custDataLst>
            </p:nvPr>
          </p:nvSpPr>
          <p:spPr>
            <a:xfrm>
              <a:off x="9352883" y="5335471"/>
              <a:ext cx="456228" cy="456228"/>
            </a:xfrm>
            <a:prstGeom prst="roundRect">
              <a:avLst/>
            </a:prstGeom>
            <a:solidFill>
              <a:srgbClr val="C3E2D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7" name="椭圆 4"/>
            <p:cNvSpPr/>
            <p:nvPr>
              <p:custDataLst>
                <p:tags r:id="rId4"/>
              </p:custDataLst>
            </p:nvPr>
          </p:nvSpPr>
          <p:spPr>
            <a:xfrm>
              <a:off x="9457674" y="5440262"/>
              <a:ext cx="246647" cy="246646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7" name="组合 116"/>
          <p:cNvGrpSpPr/>
          <p:nvPr>
            <p:custDataLst>
              <p:tags r:id="rId5"/>
            </p:custDataLst>
          </p:nvPr>
        </p:nvGrpSpPr>
        <p:grpSpPr>
          <a:xfrm>
            <a:off x="4405984" y="4776232"/>
            <a:ext cx="280777" cy="280777"/>
            <a:chOff x="8812252" y="5335471"/>
            <a:chExt cx="456228" cy="456228"/>
          </a:xfrm>
          <a:effectLst/>
        </p:grpSpPr>
        <p:sp>
          <p:nvSpPr>
            <p:cNvPr id="118" name="矩形: 圆角 28"/>
            <p:cNvSpPr/>
            <p:nvPr>
              <p:custDataLst>
                <p:tags r:id="rId6"/>
              </p:custDataLst>
            </p:nvPr>
          </p:nvSpPr>
          <p:spPr>
            <a:xfrm>
              <a:off x="8812252" y="5335471"/>
              <a:ext cx="456228" cy="456228"/>
            </a:xfrm>
            <a:prstGeom prst="roundRect">
              <a:avLst/>
            </a:prstGeom>
            <a:solidFill>
              <a:srgbClr val="F9C5B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FCEF9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19" name="椭圆 17"/>
            <p:cNvSpPr/>
            <p:nvPr>
              <p:custDataLst>
                <p:tags r:id="rId7"/>
              </p:custDataLst>
            </p:nvPr>
          </p:nvSpPr>
          <p:spPr>
            <a:xfrm>
              <a:off x="8925148" y="5440262"/>
              <a:ext cx="230435" cy="246647"/>
            </a:xfrm>
            <a:custGeom>
              <a:avLst/>
              <a:gdLst>
                <a:gd name="connsiteX0" fmla="*/ 270013 w 315913"/>
                <a:gd name="connsiteY0" fmla="*/ 244475 h 338138"/>
                <a:gd name="connsiteX1" fmla="*/ 315913 w 315913"/>
                <a:gd name="connsiteY1" fmla="*/ 290647 h 338138"/>
                <a:gd name="connsiteX2" fmla="*/ 315913 w 315913"/>
                <a:gd name="connsiteY2" fmla="*/ 331542 h 338138"/>
                <a:gd name="connsiteX3" fmla="*/ 313290 w 315913"/>
                <a:gd name="connsiteY3" fmla="*/ 335500 h 338138"/>
                <a:gd name="connsiteX4" fmla="*/ 309356 w 315913"/>
                <a:gd name="connsiteY4" fmla="*/ 338138 h 338138"/>
                <a:gd name="connsiteX5" fmla="*/ 231982 w 315913"/>
                <a:gd name="connsiteY5" fmla="*/ 338138 h 338138"/>
                <a:gd name="connsiteX6" fmla="*/ 225425 w 315913"/>
                <a:gd name="connsiteY6" fmla="*/ 331542 h 338138"/>
                <a:gd name="connsiteX7" fmla="*/ 225425 w 315913"/>
                <a:gd name="connsiteY7" fmla="*/ 290647 h 338138"/>
                <a:gd name="connsiteX8" fmla="*/ 270013 w 315913"/>
                <a:gd name="connsiteY8" fmla="*/ 244475 h 338138"/>
                <a:gd name="connsiteX9" fmla="*/ 157956 w 315913"/>
                <a:gd name="connsiteY9" fmla="*/ 244475 h 338138"/>
                <a:gd name="connsiteX10" fmla="*/ 203200 w 315913"/>
                <a:gd name="connsiteY10" fmla="*/ 290647 h 338138"/>
                <a:gd name="connsiteX11" fmla="*/ 203200 w 315913"/>
                <a:gd name="connsiteY11" fmla="*/ 331542 h 338138"/>
                <a:gd name="connsiteX12" fmla="*/ 201869 w 315913"/>
                <a:gd name="connsiteY12" fmla="*/ 335500 h 338138"/>
                <a:gd name="connsiteX13" fmla="*/ 196546 w 315913"/>
                <a:gd name="connsiteY13" fmla="*/ 338138 h 338138"/>
                <a:gd name="connsiteX14" fmla="*/ 119365 w 315913"/>
                <a:gd name="connsiteY14" fmla="*/ 338138 h 338138"/>
                <a:gd name="connsiteX15" fmla="*/ 112712 w 315913"/>
                <a:gd name="connsiteY15" fmla="*/ 331542 h 338138"/>
                <a:gd name="connsiteX16" fmla="*/ 112712 w 315913"/>
                <a:gd name="connsiteY16" fmla="*/ 290647 h 338138"/>
                <a:gd name="connsiteX17" fmla="*/ 157956 w 315913"/>
                <a:gd name="connsiteY17" fmla="*/ 244475 h 338138"/>
                <a:gd name="connsiteX18" fmla="*/ 45900 w 315913"/>
                <a:gd name="connsiteY18" fmla="*/ 244475 h 338138"/>
                <a:gd name="connsiteX19" fmla="*/ 90488 w 315913"/>
                <a:gd name="connsiteY19" fmla="*/ 290647 h 338138"/>
                <a:gd name="connsiteX20" fmla="*/ 90488 w 315913"/>
                <a:gd name="connsiteY20" fmla="*/ 331542 h 338138"/>
                <a:gd name="connsiteX21" fmla="*/ 89176 w 315913"/>
                <a:gd name="connsiteY21" fmla="*/ 335500 h 338138"/>
                <a:gd name="connsiteX22" fmla="*/ 83931 w 315913"/>
                <a:gd name="connsiteY22" fmla="*/ 338138 h 338138"/>
                <a:gd name="connsiteX23" fmla="*/ 6557 w 315913"/>
                <a:gd name="connsiteY23" fmla="*/ 338138 h 338138"/>
                <a:gd name="connsiteX24" fmla="*/ 0 w 315913"/>
                <a:gd name="connsiteY24" fmla="*/ 331542 h 338138"/>
                <a:gd name="connsiteX25" fmla="*/ 0 w 315913"/>
                <a:gd name="connsiteY25" fmla="*/ 290647 h 338138"/>
                <a:gd name="connsiteX26" fmla="*/ 45900 w 315913"/>
                <a:gd name="connsiteY26" fmla="*/ 244475 h 338138"/>
                <a:gd name="connsiteX27" fmla="*/ 271463 w 315913"/>
                <a:gd name="connsiteY27" fmla="*/ 180975 h 338138"/>
                <a:gd name="connsiteX28" fmla="*/ 301625 w 315913"/>
                <a:gd name="connsiteY28" fmla="*/ 211138 h 338138"/>
                <a:gd name="connsiteX29" fmla="*/ 271463 w 315913"/>
                <a:gd name="connsiteY29" fmla="*/ 241300 h 338138"/>
                <a:gd name="connsiteX30" fmla="*/ 241300 w 315913"/>
                <a:gd name="connsiteY30" fmla="*/ 211138 h 338138"/>
                <a:gd name="connsiteX31" fmla="*/ 271463 w 315913"/>
                <a:gd name="connsiteY31" fmla="*/ 180975 h 338138"/>
                <a:gd name="connsiteX32" fmla="*/ 159420 w 315913"/>
                <a:gd name="connsiteY32" fmla="*/ 180975 h 338138"/>
                <a:gd name="connsiteX33" fmla="*/ 188912 w 315913"/>
                <a:gd name="connsiteY33" fmla="*/ 211138 h 338138"/>
                <a:gd name="connsiteX34" fmla="*/ 159420 w 315913"/>
                <a:gd name="connsiteY34" fmla="*/ 241300 h 338138"/>
                <a:gd name="connsiteX35" fmla="*/ 128587 w 315913"/>
                <a:gd name="connsiteY35" fmla="*/ 211138 h 338138"/>
                <a:gd name="connsiteX36" fmla="*/ 159420 w 315913"/>
                <a:gd name="connsiteY36" fmla="*/ 180975 h 338138"/>
                <a:gd name="connsiteX37" fmla="*/ 46038 w 315913"/>
                <a:gd name="connsiteY37" fmla="*/ 180975 h 338138"/>
                <a:gd name="connsiteX38" fmla="*/ 76201 w 315913"/>
                <a:gd name="connsiteY38" fmla="*/ 211138 h 338138"/>
                <a:gd name="connsiteX39" fmla="*/ 46038 w 315913"/>
                <a:gd name="connsiteY39" fmla="*/ 241301 h 338138"/>
                <a:gd name="connsiteX40" fmla="*/ 15875 w 315913"/>
                <a:gd name="connsiteY40" fmla="*/ 211138 h 338138"/>
                <a:gd name="connsiteX41" fmla="*/ 46038 w 315913"/>
                <a:gd name="connsiteY41" fmla="*/ 180975 h 338138"/>
                <a:gd name="connsiteX42" fmla="*/ 270005 w 315913"/>
                <a:gd name="connsiteY42" fmla="*/ 77788 h 338138"/>
                <a:gd name="connsiteX43" fmla="*/ 238125 w 315913"/>
                <a:gd name="connsiteY43" fmla="*/ 109792 h 338138"/>
                <a:gd name="connsiteX44" fmla="*/ 238125 w 315913"/>
                <a:gd name="connsiteY44" fmla="*/ 144463 h 338138"/>
                <a:gd name="connsiteX45" fmla="*/ 303213 w 315913"/>
                <a:gd name="connsiteY45" fmla="*/ 144463 h 338138"/>
                <a:gd name="connsiteX46" fmla="*/ 303213 w 315913"/>
                <a:gd name="connsiteY46" fmla="*/ 109792 h 338138"/>
                <a:gd name="connsiteX47" fmla="*/ 270005 w 315913"/>
                <a:gd name="connsiteY47" fmla="*/ 77788 h 338138"/>
                <a:gd name="connsiteX48" fmla="*/ 270013 w 315913"/>
                <a:gd name="connsiteY48" fmla="*/ 65088 h 338138"/>
                <a:gd name="connsiteX49" fmla="*/ 315913 w 315913"/>
                <a:gd name="connsiteY49" fmla="*/ 109941 h 338138"/>
                <a:gd name="connsiteX50" fmla="*/ 315913 w 315913"/>
                <a:gd name="connsiteY50" fmla="*/ 150836 h 338138"/>
                <a:gd name="connsiteX51" fmla="*/ 313290 w 315913"/>
                <a:gd name="connsiteY51" fmla="*/ 156113 h 338138"/>
                <a:gd name="connsiteX52" fmla="*/ 309356 w 315913"/>
                <a:gd name="connsiteY52" fmla="*/ 158751 h 338138"/>
                <a:gd name="connsiteX53" fmla="*/ 231982 w 315913"/>
                <a:gd name="connsiteY53" fmla="*/ 158751 h 338138"/>
                <a:gd name="connsiteX54" fmla="*/ 225425 w 315913"/>
                <a:gd name="connsiteY54" fmla="*/ 150836 h 338138"/>
                <a:gd name="connsiteX55" fmla="*/ 225425 w 315913"/>
                <a:gd name="connsiteY55" fmla="*/ 109941 h 338138"/>
                <a:gd name="connsiteX56" fmla="*/ 270013 w 315913"/>
                <a:gd name="connsiteY56" fmla="*/ 65088 h 338138"/>
                <a:gd name="connsiteX57" fmla="*/ 157956 w 315913"/>
                <a:gd name="connsiteY57" fmla="*/ 65088 h 338138"/>
                <a:gd name="connsiteX58" fmla="*/ 203200 w 315913"/>
                <a:gd name="connsiteY58" fmla="*/ 109941 h 338138"/>
                <a:gd name="connsiteX59" fmla="*/ 203200 w 315913"/>
                <a:gd name="connsiteY59" fmla="*/ 150836 h 338138"/>
                <a:gd name="connsiteX60" fmla="*/ 201869 w 315913"/>
                <a:gd name="connsiteY60" fmla="*/ 156113 h 338138"/>
                <a:gd name="connsiteX61" fmla="*/ 196546 w 315913"/>
                <a:gd name="connsiteY61" fmla="*/ 158751 h 338138"/>
                <a:gd name="connsiteX62" fmla="*/ 119365 w 315913"/>
                <a:gd name="connsiteY62" fmla="*/ 158751 h 338138"/>
                <a:gd name="connsiteX63" fmla="*/ 112712 w 315913"/>
                <a:gd name="connsiteY63" fmla="*/ 150836 h 338138"/>
                <a:gd name="connsiteX64" fmla="*/ 112712 w 315913"/>
                <a:gd name="connsiteY64" fmla="*/ 109941 h 338138"/>
                <a:gd name="connsiteX65" fmla="*/ 157956 w 315913"/>
                <a:gd name="connsiteY65" fmla="*/ 65088 h 338138"/>
                <a:gd name="connsiteX66" fmla="*/ 45900 w 315913"/>
                <a:gd name="connsiteY66" fmla="*/ 65088 h 338138"/>
                <a:gd name="connsiteX67" fmla="*/ 90488 w 315913"/>
                <a:gd name="connsiteY67" fmla="*/ 109941 h 338138"/>
                <a:gd name="connsiteX68" fmla="*/ 90488 w 315913"/>
                <a:gd name="connsiteY68" fmla="*/ 150836 h 338138"/>
                <a:gd name="connsiteX69" fmla="*/ 89176 w 315913"/>
                <a:gd name="connsiteY69" fmla="*/ 156113 h 338138"/>
                <a:gd name="connsiteX70" fmla="*/ 83931 w 315913"/>
                <a:gd name="connsiteY70" fmla="*/ 158751 h 338138"/>
                <a:gd name="connsiteX71" fmla="*/ 6557 w 315913"/>
                <a:gd name="connsiteY71" fmla="*/ 158751 h 338138"/>
                <a:gd name="connsiteX72" fmla="*/ 0 w 315913"/>
                <a:gd name="connsiteY72" fmla="*/ 150836 h 338138"/>
                <a:gd name="connsiteX73" fmla="*/ 0 w 315913"/>
                <a:gd name="connsiteY73" fmla="*/ 109941 h 338138"/>
                <a:gd name="connsiteX74" fmla="*/ 45900 w 315913"/>
                <a:gd name="connsiteY74" fmla="*/ 65088 h 338138"/>
                <a:gd name="connsiteX75" fmla="*/ 270669 w 315913"/>
                <a:gd name="connsiteY75" fmla="*/ 14288 h 338138"/>
                <a:gd name="connsiteX76" fmla="*/ 254000 w 315913"/>
                <a:gd name="connsiteY76" fmla="*/ 30957 h 338138"/>
                <a:gd name="connsiteX77" fmla="*/ 270669 w 315913"/>
                <a:gd name="connsiteY77" fmla="*/ 47626 h 338138"/>
                <a:gd name="connsiteX78" fmla="*/ 287338 w 315913"/>
                <a:gd name="connsiteY78" fmla="*/ 30957 h 338138"/>
                <a:gd name="connsiteX79" fmla="*/ 270669 w 315913"/>
                <a:gd name="connsiteY79" fmla="*/ 14288 h 338138"/>
                <a:gd name="connsiteX80" fmla="*/ 271463 w 315913"/>
                <a:gd name="connsiteY80" fmla="*/ 0 h 338138"/>
                <a:gd name="connsiteX81" fmla="*/ 301625 w 315913"/>
                <a:gd name="connsiteY81" fmla="*/ 30957 h 338138"/>
                <a:gd name="connsiteX82" fmla="*/ 271463 w 315913"/>
                <a:gd name="connsiteY82" fmla="*/ 61913 h 338138"/>
                <a:gd name="connsiteX83" fmla="*/ 241300 w 315913"/>
                <a:gd name="connsiteY83" fmla="*/ 30957 h 338138"/>
                <a:gd name="connsiteX84" fmla="*/ 271463 w 315913"/>
                <a:gd name="connsiteY84" fmla="*/ 0 h 338138"/>
                <a:gd name="connsiteX85" fmla="*/ 159420 w 315913"/>
                <a:gd name="connsiteY85" fmla="*/ 0 h 338138"/>
                <a:gd name="connsiteX86" fmla="*/ 188912 w 315913"/>
                <a:gd name="connsiteY86" fmla="*/ 30957 h 338138"/>
                <a:gd name="connsiteX87" fmla="*/ 159420 w 315913"/>
                <a:gd name="connsiteY87" fmla="*/ 61913 h 338138"/>
                <a:gd name="connsiteX88" fmla="*/ 128587 w 315913"/>
                <a:gd name="connsiteY88" fmla="*/ 30957 h 338138"/>
                <a:gd name="connsiteX89" fmla="*/ 159420 w 315913"/>
                <a:gd name="connsiteY89" fmla="*/ 0 h 338138"/>
                <a:gd name="connsiteX90" fmla="*/ 46037 w 315913"/>
                <a:gd name="connsiteY90" fmla="*/ 0 h 338138"/>
                <a:gd name="connsiteX91" fmla="*/ 76200 w 315913"/>
                <a:gd name="connsiteY91" fmla="*/ 30957 h 338138"/>
                <a:gd name="connsiteX92" fmla="*/ 46037 w 315913"/>
                <a:gd name="connsiteY92" fmla="*/ 61913 h 338138"/>
                <a:gd name="connsiteX93" fmla="*/ 15875 w 315913"/>
                <a:gd name="connsiteY93" fmla="*/ 30957 h 338138"/>
                <a:gd name="connsiteX94" fmla="*/ 46037 w 315913"/>
                <a:gd name="connsiteY9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5913" h="338138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3" name="文本框 42"/>
          <p:cNvSpPr txBox="1"/>
          <p:nvPr>
            <p:custDataLst>
              <p:tags r:id="rId8"/>
            </p:custDataLst>
          </p:nvPr>
        </p:nvSpPr>
        <p:spPr>
          <a:xfrm>
            <a:off x="4807125" y="4749231"/>
            <a:ext cx="2693132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400" spc="267" dirty="0" smtClean="0">
                <a:solidFill>
                  <a:srgbClr val="373536"/>
                </a:solidFill>
                <a:cs typeface="+mn-ea"/>
                <a:sym typeface="+mn-lt"/>
              </a:rPr>
              <a:t>深圳市鹏教科技有限公司</a:t>
            </a:r>
            <a:endParaRPr kumimoji="0" lang="zh-CN" altLang="en-US" sz="1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>
            <p:custDataLst>
              <p:tags r:id="rId9"/>
            </p:custDataLst>
          </p:nvPr>
        </p:nvSpPr>
        <p:spPr>
          <a:xfrm>
            <a:off x="8179497" y="4749232"/>
            <a:ext cx="2074846" cy="3067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日期</a:t>
            </a:r>
            <a:r>
              <a:rPr kumimoji="0" lang="en-US" altLang="zh-CN" sz="1400" b="0" i="0" u="none" strike="noStrike" kern="1200" cap="none" spc="267" normalizeH="0" baseline="0" noProof="0" dirty="0" smtClean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:2026.7.31</a:t>
            </a:r>
            <a:endParaRPr kumimoji="0" lang="zh-CN" altLang="en-US" sz="1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99191" y="2616170"/>
            <a:ext cx="39426" cy="2589497"/>
            <a:chOff x="996909" y="1725258"/>
            <a:chExt cx="39436" cy="2590172"/>
          </a:xfrm>
          <a:solidFill>
            <a:srgbClr val="F9C5B8"/>
          </a:solidFill>
        </p:grpSpPr>
        <p:cxnSp>
          <p:nvCxnSpPr>
            <p:cNvPr id="3" name="直接连接符 2"/>
            <p:cNvCxnSpPr/>
            <p:nvPr/>
          </p:nvCxnSpPr>
          <p:spPr>
            <a:xfrm>
              <a:off x="996909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/>
          </p:nvSpPr>
          <p:spPr>
            <a:xfrm>
              <a:off x="996909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8653" y="3984838"/>
            <a:ext cx="39426" cy="2617803"/>
            <a:chOff x="3637664" y="3211470"/>
            <a:chExt cx="39436" cy="2618485"/>
          </a:xfrm>
          <a:solidFill>
            <a:srgbClr val="C3E2D2"/>
          </a:solidFill>
        </p:grpSpPr>
        <p:cxnSp>
          <p:nvCxnSpPr>
            <p:cNvPr id="6" name="直接连接符 5"/>
            <p:cNvCxnSpPr/>
            <p:nvPr/>
          </p:nvCxnSpPr>
          <p:spPr>
            <a:xfrm flipV="1">
              <a:off x="3637664" y="3211470"/>
              <a:ext cx="0" cy="2614239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 flipV="1">
              <a:off x="3637664" y="4646868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1727087" y="291621"/>
            <a:ext cx="39426" cy="2589497"/>
            <a:chOff x="6278418" y="1725258"/>
            <a:chExt cx="39436" cy="2590172"/>
          </a:xfrm>
          <a:solidFill>
            <a:srgbClr val="F9C5B8"/>
          </a:solidFill>
        </p:grpSpPr>
        <p:cxnSp>
          <p:nvCxnSpPr>
            <p:cNvPr id="9" name="直接连接符 8"/>
            <p:cNvCxnSpPr/>
            <p:nvPr/>
          </p:nvCxnSpPr>
          <p:spPr>
            <a:xfrm>
              <a:off x="6278418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278418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1707374" y="1639251"/>
            <a:ext cx="39426" cy="2617804"/>
            <a:chOff x="8919170" y="3211465"/>
            <a:chExt cx="39436" cy="2618486"/>
          </a:xfrm>
          <a:solidFill>
            <a:srgbClr val="C3E2D2"/>
          </a:solidFill>
        </p:grpSpPr>
        <p:cxnSp>
          <p:nvCxnSpPr>
            <p:cNvPr id="12" name="直接连接符 11"/>
            <p:cNvCxnSpPr/>
            <p:nvPr/>
          </p:nvCxnSpPr>
          <p:spPr>
            <a:xfrm flipV="1">
              <a:off x="8919170" y="3211465"/>
              <a:ext cx="0" cy="2614240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 flipV="1">
              <a:off x="8919170" y="4646864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6" name="Freeform 1120"/>
          <p:cNvSpPr>
            <a:spLocks noEditPoints="1"/>
          </p:cNvSpPr>
          <p:nvPr/>
        </p:nvSpPr>
        <p:spPr bwMode="auto">
          <a:xfrm>
            <a:off x="7105543" y="3760876"/>
            <a:ext cx="626806" cy="496179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1"/>
          <p:cNvSpPr txBox="1">
            <a:spLocks noChangeArrowheads="1"/>
          </p:cNvSpPr>
          <p:nvPr/>
        </p:nvSpPr>
        <p:spPr bwMode="auto">
          <a:xfrm>
            <a:off x="3930950" y="5224969"/>
            <a:ext cx="2005521" cy="2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553981" y="1964399"/>
            <a:ext cx="2022559" cy="539431"/>
            <a:chOff x="6555686" y="1723565"/>
            <a:chExt cx="2023085" cy="539572"/>
          </a:xfrm>
        </p:grpSpPr>
        <p:sp>
          <p:nvSpPr>
            <p:cNvPr id="43" name="1"/>
            <p:cNvSpPr txBox="1">
              <a:spLocks noChangeArrowheads="1"/>
            </p:cNvSpPr>
            <p:nvPr/>
          </p:nvSpPr>
          <p:spPr bwMode="auto">
            <a:xfrm>
              <a:off x="6555686" y="1723565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1"/>
            <p:cNvSpPr txBox="1">
              <a:spLocks noChangeArrowheads="1"/>
            </p:cNvSpPr>
            <p:nvPr/>
          </p:nvSpPr>
          <p:spPr bwMode="auto">
            <a:xfrm>
              <a:off x="6558356" y="2018711"/>
              <a:ext cx="2020415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208412" y="4866415"/>
            <a:ext cx="2008176" cy="539431"/>
            <a:chOff x="9210812" y="4626341"/>
            <a:chExt cx="2008699" cy="539572"/>
          </a:xfrm>
        </p:grpSpPr>
        <p:sp>
          <p:nvSpPr>
            <p:cNvPr id="46" name="1"/>
            <p:cNvSpPr txBox="1">
              <a:spLocks noChangeArrowheads="1"/>
            </p:cNvSpPr>
            <p:nvPr/>
          </p:nvSpPr>
          <p:spPr bwMode="auto">
            <a:xfrm>
              <a:off x="9210812" y="4626341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1"/>
            <p:cNvSpPr txBox="1">
              <a:spLocks noChangeArrowheads="1"/>
            </p:cNvSpPr>
            <p:nvPr/>
          </p:nvSpPr>
          <p:spPr bwMode="auto">
            <a:xfrm>
              <a:off x="9213482" y="4921487"/>
              <a:ext cx="2006029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365851" y="267867"/>
            <a:ext cx="7707338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选择</a:t>
            </a:r>
            <a:r>
              <a:rPr kumimoji="0" lang="zh-CN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用户名</a:t>
            </a:r>
            <a:r>
              <a:rPr kumimoji="0" lang="zh-CN" altLang="en-US" b="0" i="0" u="none" strike="noStrike" kern="1200" cap="none" spc="267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rPr>
              <a:t>注册：填写注册基本信息后进入下一步。</a:t>
            </a:r>
            <a:endParaRPr kumimoji="0" lang="zh-CN" altLang="en-US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685" y="635635"/>
            <a:ext cx="11631930" cy="6040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99191" y="2616170"/>
            <a:ext cx="39426" cy="2589497"/>
            <a:chOff x="996909" y="1725258"/>
            <a:chExt cx="39436" cy="2590172"/>
          </a:xfrm>
          <a:solidFill>
            <a:srgbClr val="F9C5B8"/>
          </a:solidFill>
        </p:grpSpPr>
        <p:cxnSp>
          <p:nvCxnSpPr>
            <p:cNvPr id="3" name="直接连接符 2"/>
            <p:cNvCxnSpPr/>
            <p:nvPr/>
          </p:nvCxnSpPr>
          <p:spPr>
            <a:xfrm>
              <a:off x="996909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矩形 3"/>
            <p:cNvSpPr/>
            <p:nvPr/>
          </p:nvSpPr>
          <p:spPr>
            <a:xfrm>
              <a:off x="996909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68653" y="3984838"/>
            <a:ext cx="39426" cy="2617803"/>
            <a:chOff x="3637664" y="3211470"/>
            <a:chExt cx="39436" cy="2618485"/>
          </a:xfrm>
          <a:solidFill>
            <a:srgbClr val="C3E2D2"/>
          </a:solidFill>
        </p:grpSpPr>
        <p:cxnSp>
          <p:nvCxnSpPr>
            <p:cNvPr id="6" name="直接连接符 5"/>
            <p:cNvCxnSpPr/>
            <p:nvPr/>
          </p:nvCxnSpPr>
          <p:spPr>
            <a:xfrm flipV="1">
              <a:off x="3637664" y="3211470"/>
              <a:ext cx="0" cy="2614239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/>
          </p:nvSpPr>
          <p:spPr>
            <a:xfrm flipV="1">
              <a:off x="3637664" y="4646868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1727087" y="291621"/>
            <a:ext cx="39426" cy="2589497"/>
            <a:chOff x="6278418" y="1725258"/>
            <a:chExt cx="39436" cy="2590172"/>
          </a:xfrm>
          <a:solidFill>
            <a:srgbClr val="F9C5B8"/>
          </a:solidFill>
        </p:grpSpPr>
        <p:cxnSp>
          <p:nvCxnSpPr>
            <p:cNvPr id="9" name="直接连接符 8"/>
            <p:cNvCxnSpPr/>
            <p:nvPr/>
          </p:nvCxnSpPr>
          <p:spPr>
            <a:xfrm>
              <a:off x="6278418" y="1725258"/>
              <a:ext cx="0" cy="2590172"/>
            </a:xfrm>
            <a:prstGeom prst="line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6278418" y="1725258"/>
              <a:ext cx="39436" cy="1183087"/>
            </a:xfrm>
            <a:prstGeom prst="rect">
              <a:avLst/>
            </a:prstGeom>
            <a:grpFill/>
            <a:ln>
              <a:solidFill>
                <a:srgbClr val="F9C5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1707374" y="1639251"/>
            <a:ext cx="39426" cy="2617804"/>
            <a:chOff x="8919170" y="3211465"/>
            <a:chExt cx="39436" cy="2618486"/>
          </a:xfrm>
          <a:solidFill>
            <a:srgbClr val="C3E2D2"/>
          </a:solidFill>
        </p:grpSpPr>
        <p:cxnSp>
          <p:nvCxnSpPr>
            <p:cNvPr id="12" name="直接连接符 11"/>
            <p:cNvCxnSpPr/>
            <p:nvPr/>
          </p:nvCxnSpPr>
          <p:spPr>
            <a:xfrm flipV="1">
              <a:off x="8919170" y="3211465"/>
              <a:ext cx="0" cy="2614240"/>
            </a:xfrm>
            <a:prstGeom prst="line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 flipV="1">
              <a:off x="8919170" y="4646864"/>
              <a:ext cx="39436" cy="1183087"/>
            </a:xfrm>
            <a:prstGeom prst="rect">
              <a:avLst/>
            </a:prstGeom>
            <a:grpFill/>
            <a:ln>
              <a:solidFill>
                <a:srgbClr val="C3E2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5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16" name="Freeform 1120"/>
          <p:cNvSpPr>
            <a:spLocks noEditPoints="1"/>
          </p:cNvSpPr>
          <p:nvPr/>
        </p:nvSpPr>
        <p:spPr bwMode="auto">
          <a:xfrm>
            <a:off x="7105543" y="3760876"/>
            <a:ext cx="626806" cy="496179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16" tIns="45708" rIns="91416" bIns="45708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1" name="1"/>
          <p:cNvSpPr txBox="1">
            <a:spLocks noChangeArrowheads="1"/>
          </p:cNvSpPr>
          <p:nvPr/>
        </p:nvSpPr>
        <p:spPr bwMode="auto">
          <a:xfrm>
            <a:off x="3930950" y="5224969"/>
            <a:ext cx="2005521" cy="24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1216025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121602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6553981" y="1964399"/>
            <a:ext cx="2022559" cy="539431"/>
            <a:chOff x="6555686" y="1723565"/>
            <a:chExt cx="2023085" cy="539572"/>
          </a:xfrm>
        </p:grpSpPr>
        <p:sp>
          <p:nvSpPr>
            <p:cNvPr id="43" name="1"/>
            <p:cNvSpPr txBox="1">
              <a:spLocks noChangeArrowheads="1"/>
            </p:cNvSpPr>
            <p:nvPr/>
          </p:nvSpPr>
          <p:spPr bwMode="auto">
            <a:xfrm>
              <a:off x="6555686" y="1723565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1"/>
            <p:cNvSpPr txBox="1">
              <a:spLocks noChangeArrowheads="1"/>
            </p:cNvSpPr>
            <p:nvPr/>
          </p:nvSpPr>
          <p:spPr bwMode="auto">
            <a:xfrm>
              <a:off x="6558356" y="2018711"/>
              <a:ext cx="2020415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9208412" y="4866415"/>
            <a:ext cx="2008176" cy="539431"/>
            <a:chOff x="9210812" y="4626341"/>
            <a:chExt cx="2008699" cy="539572"/>
          </a:xfrm>
        </p:grpSpPr>
        <p:sp>
          <p:nvSpPr>
            <p:cNvPr id="46" name="1"/>
            <p:cNvSpPr txBox="1">
              <a:spLocks noChangeArrowheads="1"/>
            </p:cNvSpPr>
            <p:nvPr/>
          </p:nvSpPr>
          <p:spPr bwMode="auto">
            <a:xfrm>
              <a:off x="9210812" y="4626341"/>
              <a:ext cx="89728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1"/>
            <p:cNvSpPr txBox="1">
              <a:spLocks noChangeArrowheads="1"/>
            </p:cNvSpPr>
            <p:nvPr/>
          </p:nvSpPr>
          <p:spPr bwMode="auto">
            <a:xfrm>
              <a:off x="9213482" y="4921487"/>
              <a:ext cx="2006029" cy="24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0" marR="0" lvl="0" indent="0" algn="l" defTabSz="1216025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365760" y="267970"/>
            <a:ext cx="11214100" cy="3943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第二步：进入“供应商登录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页面，选择登录方式登录系统。</a:t>
            </a:r>
            <a:endParaRPr kumimoji="0" lang="zh-CN" altLang="en-US" sz="24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728345"/>
            <a:ext cx="11644630" cy="5937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499842" y="252119"/>
            <a:ext cx="111891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供应商使用用户名登录：填写账号和密码并点击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登录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进入系统。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2" y="364323"/>
            <a:ext cx="384175" cy="5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07" y="364324"/>
            <a:ext cx="3841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5" y="712470"/>
            <a:ext cx="11670665" cy="5932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499842" y="252119"/>
            <a:ext cx="1118913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供应商使用数字证书登录：输入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PIN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码并点击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确定</a:t>
            </a:r>
            <a:r>
              <a:rPr lang="en-US" altLang="zh-CN" sz="2400" spc="267" dirty="0" smtClean="0">
                <a:solidFill>
                  <a:srgbClr val="373536"/>
                </a:solidFill>
                <a:cs typeface="+mn-ea"/>
                <a:sym typeface="+mn-lt"/>
              </a:rPr>
              <a:t>”</a:t>
            </a:r>
            <a:r>
              <a:rPr lang="zh-CN" altLang="en-US" sz="2400" spc="267" dirty="0" smtClean="0">
                <a:solidFill>
                  <a:srgbClr val="373536"/>
                </a:solidFill>
                <a:cs typeface="+mn-ea"/>
                <a:sym typeface="+mn-lt"/>
              </a:rPr>
              <a:t>进入系统</a:t>
            </a:r>
            <a:endParaRPr kumimoji="0" lang="zh-CN" altLang="en-US" sz="2400" b="0" i="0" u="none" strike="noStrike" kern="1200" cap="none" spc="267" normalizeH="0" baseline="0" noProof="0" dirty="0" smtClean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2" y="364323"/>
            <a:ext cx="384175" cy="597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607" y="364324"/>
            <a:ext cx="3841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10" y="712470"/>
            <a:ext cx="11641455" cy="5941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12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3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wpp_generatetext" val="1"/>
</p:tagLst>
</file>

<file path=ppt/tags/tag16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7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8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9.xml><?xml version="1.0" encoding="utf-8"?>
<p:tagLst xmlns:p="http://schemas.openxmlformats.org/presentationml/2006/main">
  <p:tag name="wpp_generatetext" val="1"/>
</p:tagLst>
</file>

<file path=ppt/tags/tag2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20.xml><?xml version="1.0" encoding="utf-8"?>
<p:tagLst xmlns:p="http://schemas.openxmlformats.org/presentationml/2006/main">
  <p:tag name="wpp_generatetext" val="1"/>
</p:tagLst>
</file>

<file path=ppt/tags/tag21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2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3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4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5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6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7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8.xml><?xml version="1.0" encoding="utf-8"?>
<p:tagLst xmlns:p="http://schemas.openxmlformats.org/presentationml/2006/main">
  <p:tag name="KSO_WM_DIAGRAM_VIRTUALLY_FRAME" val="{&quot;height&quot;:24.234488188976364,&quot;left&quot;:346.927874015748,&quot;top&quot;:373.9551968503937,&quot;width&quot;:460.5007086614175}"/>
</p:tagLst>
</file>

<file path=ppt/tags/tag29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3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30.xml><?xml version="1.0" encoding="utf-8"?>
<p:tagLst xmlns:p="http://schemas.openxmlformats.org/presentationml/2006/main">
  <p:tag name="ISPRING_PRESENTATION_TITLE" val="几何多边形年终总结"/>
  <p:tag name="commondata" val="eyJoZGlkIjoiY2I2OTkzZWMzYTk1ZjJlNjFiZDdmZmRiMDVjODI5ZjMifQ=="/>
</p:tagLst>
</file>

<file path=ppt/tags/tag4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5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6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ags/tag9.xml><?xml version="1.0" encoding="utf-8"?>
<p:tagLst xmlns:p="http://schemas.openxmlformats.org/presentationml/2006/main">
  <p:tag name="KSO_WM_BEAUTIFY_FLAG" val=""/>
  <p:tag name="KSO_WM_DIAGRAM_VIRTUALLY_FRAME" val="{&quot;height&quot;:191.4,&quot;left&quot;:263,&quot;top&quot;:205.25,&quot;width&quot;:509.4822047244094}"/>
</p:tagLst>
</file>

<file path=ppt/theme/theme1.xml><?xml version="1.0" encoding="utf-8"?>
<a:theme xmlns:a="http://schemas.openxmlformats.org/drawingml/2006/main" name="第一PPT，www.1ppt.com">
  <a:themeElements>
    <a:clrScheme name="自定义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AEABAB"/>
      </a:accent2>
      <a:accent3>
        <a:srgbClr val="C00000"/>
      </a:accent3>
      <a:accent4>
        <a:srgbClr val="AEABAB"/>
      </a:accent4>
      <a:accent5>
        <a:srgbClr val="C00000"/>
      </a:accent5>
      <a:accent6>
        <a:srgbClr val="AEABAB"/>
      </a:accent6>
      <a:hlink>
        <a:srgbClr val="FF0000"/>
      </a:hlink>
      <a:folHlink>
        <a:srgbClr val="C00000"/>
      </a:folHlink>
    </a:clrScheme>
    <a:fontScheme name="zxp30hio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1623</Words>
  <Application>WPS 演示</Application>
  <PresentationFormat>自定义</PresentationFormat>
  <Paragraphs>136</Paragraphs>
  <Slides>51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51</vt:i4>
      </vt:variant>
    </vt:vector>
  </HeadingPairs>
  <TitlesOfParts>
    <vt:vector size="61" baseType="lpstr">
      <vt:lpstr>Arial</vt:lpstr>
      <vt:lpstr>宋体</vt:lpstr>
      <vt:lpstr>Wingdings</vt:lpstr>
      <vt:lpstr>华文宋体</vt:lpstr>
      <vt:lpstr>等线</vt:lpstr>
      <vt:lpstr>微软雅黑</vt:lpstr>
      <vt:lpstr>黑体</vt:lpstr>
      <vt:lpstr>Arial Unicode MS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淡雅水彩</dc:title>
  <dc:creator>第一PPT</dc:creator>
  <cp:keywords>www.1ppt.com</cp:keywords>
  <dc:description>www.1ppt.com</dc:description>
  <cp:lastModifiedBy>PJMW</cp:lastModifiedBy>
  <cp:revision>294</cp:revision>
  <dcterms:created xsi:type="dcterms:W3CDTF">2018-10-20T02:59:00Z</dcterms:created>
  <dcterms:modified xsi:type="dcterms:W3CDTF">2026-08-03T01:11:06Z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2052-12.1.0.28043</vt:lpwstr>
  </property>
  <property fmtid="{D5CDD505-2E9C-101B-9397-08002B2CF9AE}" pid="4" name="ICV">
    <vt:lpwstr>86820059C7C046CE90BFBE3639219DFF_13</vt:lpwstr>
  </property>
</Properties>
</file>